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57" r:id="rId5"/>
    <p:sldId id="258" r:id="rId6"/>
    <p:sldId id="27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  <p:sldId id="262" r:id="rId16"/>
    <p:sldId id="263" r:id="rId17"/>
    <p:sldId id="264" r:id="rId18"/>
    <p:sldId id="265" r:id="rId19"/>
    <p:sldId id="261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uter\Desktop\G&#252;ncel%20&#214;&#287;renci%20Listes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'aktif kayıt yılı'!$B$1</c:f>
              <c:strCache>
                <c:ptCount val="1"/>
                <c:pt idx="0">
                  <c:v>Kayıt Sayısı</c:v>
                </c:pt>
              </c:strCache>
            </c:strRef>
          </c:tx>
          <c:marker>
            <c:spPr>
              <a:solidFill>
                <a:schemeClr val="tx1"/>
              </a:solidFill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'aktif kayıt yılı'!$A$2:$A$17</c:f>
              <c:numCache>
                <c:formatCode>General</c:formatCode>
                <c:ptCount val="16"/>
                <c:pt idx="0">
                  <c:v>1998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'aktif kayıt yılı'!$B$2:$B$17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16</c:v>
                </c:pt>
                <c:pt idx="6">
                  <c:v>39</c:v>
                </c:pt>
                <c:pt idx="7">
                  <c:v>44</c:v>
                </c:pt>
                <c:pt idx="8">
                  <c:v>72</c:v>
                </c:pt>
                <c:pt idx="9">
                  <c:v>136</c:v>
                </c:pt>
                <c:pt idx="10">
                  <c:v>251</c:v>
                </c:pt>
                <c:pt idx="11">
                  <c:v>328</c:v>
                </c:pt>
                <c:pt idx="12">
                  <c:v>620</c:v>
                </c:pt>
                <c:pt idx="13">
                  <c:v>1271</c:v>
                </c:pt>
                <c:pt idx="14">
                  <c:v>965</c:v>
                </c:pt>
                <c:pt idx="15">
                  <c:v>1412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'aktif kayıt yılı'!$C$1</c:f>
              <c:strCache>
                <c:ptCount val="1"/>
                <c:pt idx="0">
                  <c:v>Öğrenci Sayısı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'aktif kayıt yılı'!$C$2:$C$17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16</c:v>
                </c:pt>
                <c:pt idx="5">
                  <c:v>32</c:v>
                </c:pt>
                <c:pt idx="6">
                  <c:v>71</c:v>
                </c:pt>
                <c:pt idx="7">
                  <c:v>115</c:v>
                </c:pt>
                <c:pt idx="8">
                  <c:v>187</c:v>
                </c:pt>
                <c:pt idx="9">
                  <c:v>323</c:v>
                </c:pt>
                <c:pt idx="10">
                  <c:v>574</c:v>
                </c:pt>
                <c:pt idx="11">
                  <c:v>902</c:v>
                </c:pt>
                <c:pt idx="12">
                  <c:v>1522</c:v>
                </c:pt>
                <c:pt idx="13">
                  <c:v>2793</c:v>
                </c:pt>
                <c:pt idx="14">
                  <c:v>3758</c:v>
                </c:pt>
                <c:pt idx="15">
                  <c:v>5170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16704"/>
        <c:axId val="177818240"/>
      </c:lineChart>
      <c:catAx>
        <c:axId val="1778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818240"/>
        <c:crosses val="autoZero"/>
        <c:auto val="1"/>
        <c:lblAlgn val="ctr"/>
        <c:lblOffset val="100"/>
        <c:noMultiLvlLbl val="0"/>
      </c:catAx>
      <c:valAx>
        <c:axId val="17781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816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'birimlere göre mezun'!$C$1</c:f>
              <c:strCache>
                <c:ptCount val="1"/>
                <c:pt idx="0">
                  <c:v>Erkek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'birimlere göre mezun'!$B$2:$B$33</c:f>
              <c:strCache>
                <c:ptCount val="32"/>
                <c:pt idx="0">
                  <c:v>Tıp</c:v>
                </c:pt>
                <c:pt idx="1">
                  <c:v>İlahiyat Programı</c:v>
                </c:pt>
                <c:pt idx="2">
                  <c:v>Diş Hekimliği</c:v>
                </c:pt>
                <c:pt idx="3">
                  <c:v>İnşaat Mühendisliği</c:v>
                </c:pt>
                <c:pt idx="4">
                  <c:v>İşletme</c:v>
                </c:pt>
                <c:pt idx="5">
                  <c:v>Tıp (İngilizce)</c:v>
                </c:pt>
                <c:pt idx="6">
                  <c:v>Rehberlik  ve Psikolojik Danışmanlık Programı</c:v>
                </c:pt>
                <c:pt idx="7">
                  <c:v>İktisat</c:v>
                </c:pt>
                <c:pt idx="8">
                  <c:v>Bilgisayar Mühendisliği Bölümü</c:v>
                </c:pt>
                <c:pt idx="9">
                  <c:v>Siyaset Bilimi ve Kamu Yönetimi Bölümü</c:v>
                </c:pt>
                <c:pt idx="10">
                  <c:v>Elektrik-Elektronik Mühendisliği</c:v>
                </c:pt>
                <c:pt idx="11">
                  <c:v>Makine Mühendisliği</c:v>
                </c:pt>
                <c:pt idx="12">
                  <c:v>Kimya</c:v>
                </c:pt>
                <c:pt idx="13">
                  <c:v>Beslenme ve Diyetetik</c:v>
                </c:pt>
                <c:pt idx="14">
                  <c:v>Hemşirelik</c:v>
                </c:pt>
                <c:pt idx="15">
                  <c:v>İngilizce Öğretmenliği</c:v>
                </c:pt>
                <c:pt idx="16">
                  <c:v>Psikoloji Bölümü</c:v>
                </c:pt>
                <c:pt idx="17">
                  <c:v>Tarih</c:v>
                </c:pt>
                <c:pt idx="18">
                  <c:v>Türk Dili ve Edebiyatı</c:v>
                </c:pt>
                <c:pt idx="19">
                  <c:v>Ebelik Bölümü</c:v>
                </c:pt>
                <c:pt idx="20">
                  <c:v>Tarım Ekonomisi</c:v>
                </c:pt>
                <c:pt idx="21">
                  <c:v>Bilgisayar ve Öğretim Teknolojileri Öğretmenliği</c:v>
                </c:pt>
                <c:pt idx="22">
                  <c:v>Gıda Mühendisliği</c:v>
                </c:pt>
                <c:pt idx="23">
                  <c:v>Hukuk Bölümü</c:v>
                </c:pt>
                <c:pt idx="24">
                  <c:v>Eğitim Bilimleri</c:v>
                </c:pt>
                <c:pt idx="25">
                  <c:v>İlköğretim Matematik Öğretmenliği</c:v>
                </c:pt>
                <c:pt idx="26">
                  <c:v>Tarımsal Yapılar ve Sulama</c:v>
                </c:pt>
                <c:pt idx="27">
                  <c:v>Biyoloji</c:v>
                </c:pt>
                <c:pt idx="28">
                  <c:v>Çevre Mühendisliği</c:v>
                </c:pt>
                <c:pt idx="29">
                  <c:v>Matematik</c:v>
                </c:pt>
                <c:pt idx="30">
                  <c:v>Tıbbi Görüntüleme Teknikleri Programı</c:v>
                </c:pt>
                <c:pt idx="31">
                  <c:v>İstatistik</c:v>
                </c:pt>
              </c:strCache>
            </c:strRef>
          </c:cat>
          <c:val>
            <c:numRef>
              <c:f>'birimlere göre mezun'!$C$2:$C$33</c:f>
              <c:numCache>
                <c:formatCode>General</c:formatCode>
                <c:ptCount val="32"/>
                <c:pt idx="0">
                  <c:v>41</c:v>
                </c:pt>
                <c:pt idx="1">
                  <c:v>46</c:v>
                </c:pt>
                <c:pt idx="2">
                  <c:v>36</c:v>
                </c:pt>
                <c:pt idx="3">
                  <c:v>49</c:v>
                </c:pt>
                <c:pt idx="4">
                  <c:v>34</c:v>
                </c:pt>
                <c:pt idx="5">
                  <c:v>29</c:v>
                </c:pt>
                <c:pt idx="6">
                  <c:v>7</c:v>
                </c:pt>
                <c:pt idx="7">
                  <c:v>23</c:v>
                </c:pt>
                <c:pt idx="8">
                  <c:v>17</c:v>
                </c:pt>
                <c:pt idx="9">
                  <c:v>19</c:v>
                </c:pt>
                <c:pt idx="10">
                  <c:v>19</c:v>
                </c:pt>
                <c:pt idx="11">
                  <c:v>20</c:v>
                </c:pt>
                <c:pt idx="12">
                  <c:v>11</c:v>
                </c:pt>
                <c:pt idx="13">
                  <c:v>5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11</c:v>
                </c:pt>
                <c:pt idx="18">
                  <c:v>7</c:v>
                </c:pt>
                <c:pt idx="19">
                  <c:v>0</c:v>
                </c:pt>
                <c:pt idx="20">
                  <c:v>15</c:v>
                </c:pt>
                <c:pt idx="21">
                  <c:v>12</c:v>
                </c:pt>
                <c:pt idx="22">
                  <c:v>1</c:v>
                </c:pt>
                <c:pt idx="23">
                  <c:v>9</c:v>
                </c:pt>
                <c:pt idx="24">
                  <c:v>1</c:v>
                </c:pt>
                <c:pt idx="25">
                  <c:v>7</c:v>
                </c:pt>
                <c:pt idx="26">
                  <c:v>10</c:v>
                </c:pt>
                <c:pt idx="27">
                  <c:v>4</c:v>
                </c:pt>
                <c:pt idx="28">
                  <c:v>8</c:v>
                </c:pt>
                <c:pt idx="29">
                  <c:v>10</c:v>
                </c:pt>
                <c:pt idx="30">
                  <c:v>7</c:v>
                </c:pt>
                <c:pt idx="31">
                  <c:v>6</c:v>
                </c:pt>
              </c:numCache>
            </c:numRef>
          </c:val>
        </c:ser>
        <c:ser>
          <c:idx val="1"/>
          <c:order val="1"/>
          <c:tx>
            <c:strRef>
              <c:f>'birimlere göre mezun'!$D$1</c:f>
              <c:strCache>
                <c:ptCount val="1"/>
                <c:pt idx="0">
                  <c:v>Kadın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'birimlere göre mezun'!$B$2:$B$33</c:f>
              <c:strCache>
                <c:ptCount val="32"/>
                <c:pt idx="0">
                  <c:v>Tıp</c:v>
                </c:pt>
                <c:pt idx="1">
                  <c:v>İlahiyat Programı</c:v>
                </c:pt>
                <c:pt idx="2">
                  <c:v>Diş Hekimliği</c:v>
                </c:pt>
                <c:pt idx="3">
                  <c:v>İnşaat Mühendisliği</c:v>
                </c:pt>
                <c:pt idx="4">
                  <c:v>İşletme</c:v>
                </c:pt>
                <c:pt idx="5">
                  <c:v>Tıp (İngilizce)</c:v>
                </c:pt>
                <c:pt idx="6">
                  <c:v>Rehberlik  ve Psikolojik Danışmanlık Programı</c:v>
                </c:pt>
                <c:pt idx="7">
                  <c:v>İktisat</c:v>
                </c:pt>
                <c:pt idx="8">
                  <c:v>Bilgisayar Mühendisliği Bölümü</c:v>
                </c:pt>
                <c:pt idx="9">
                  <c:v>Siyaset Bilimi ve Kamu Yönetimi Bölümü</c:v>
                </c:pt>
                <c:pt idx="10">
                  <c:v>Elektrik-Elektronik Mühendisliği</c:v>
                </c:pt>
                <c:pt idx="11">
                  <c:v>Makine Mühendisliği</c:v>
                </c:pt>
                <c:pt idx="12">
                  <c:v>Kimya</c:v>
                </c:pt>
                <c:pt idx="13">
                  <c:v>Beslenme ve Diyetetik</c:v>
                </c:pt>
                <c:pt idx="14">
                  <c:v>Hemşirelik</c:v>
                </c:pt>
                <c:pt idx="15">
                  <c:v>İngilizce Öğretmenliği</c:v>
                </c:pt>
                <c:pt idx="16">
                  <c:v>Psikoloji Bölümü</c:v>
                </c:pt>
                <c:pt idx="17">
                  <c:v>Tarih</c:v>
                </c:pt>
                <c:pt idx="18">
                  <c:v>Türk Dili ve Edebiyatı</c:v>
                </c:pt>
                <c:pt idx="19">
                  <c:v>Ebelik Bölümü</c:v>
                </c:pt>
                <c:pt idx="20">
                  <c:v>Tarım Ekonomisi</c:v>
                </c:pt>
                <c:pt idx="21">
                  <c:v>Bilgisayar ve Öğretim Teknolojileri Öğretmenliği</c:v>
                </c:pt>
                <c:pt idx="22">
                  <c:v>Gıda Mühendisliği</c:v>
                </c:pt>
                <c:pt idx="23">
                  <c:v>Hukuk Bölümü</c:v>
                </c:pt>
                <c:pt idx="24">
                  <c:v>Eğitim Bilimleri</c:v>
                </c:pt>
                <c:pt idx="25">
                  <c:v>İlköğretim Matematik Öğretmenliği</c:v>
                </c:pt>
                <c:pt idx="26">
                  <c:v>Tarımsal Yapılar ve Sulama</c:v>
                </c:pt>
                <c:pt idx="27">
                  <c:v>Biyoloji</c:v>
                </c:pt>
                <c:pt idx="28">
                  <c:v>Çevre Mühendisliği</c:v>
                </c:pt>
                <c:pt idx="29">
                  <c:v>Matematik</c:v>
                </c:pt>
                <c:pt idx="30">
                  <c:v>Tıbbi Görüntüleme Teknikleri Programı</c:v>
                </c:pt>
                <c:pt idx="31">
                  <c:v>İstatistik</c:v>
                </c:pt>
              </c:strCache>
            </c:strRef>
          </c:cat>
          <c:val>
            <c:numRef>
              <c:f>'birimlere göre mezun'!$D$2:$D$33</c:f>
              <c:numCache>
                <c:formatCode>General</c:formatCode>
                <c:ptCount val="32"/>
                <c:pt idx="0">
                  <c:v>35</c:v>
                </c:pt>
                <c:pt idx="1">
                  <c:v>9</c:v>
                </c:pt>
                <c:pt idx="2">
                  <c:v>16</c:v>
                </c:pt>
                <c:pt idx="3">
                  <c:v>3</c:v>
                </c:pt>
                <c:pt idx="4">
                  <c:v>18</c:v>
                </c:pt>
                <c:pt idx="5">
                  <c:v>22</c:v>
                </c:pt>
                <c:pt idx="6">
                  <c:v>22</c:v>
                </c:pt>
                <c:pt idx="7">
                  <c:v>5</c:v>
                </c:pt>
                <c:pt idx="8">
                  <c:v>6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8</c:v>
                </c:pt>
                <c:pt idx="13">
                  <c:v>13</c:v>
                </c:pt>
                <c:pt idx="14">
                  <c:v>11</c:v>
                </c:pt>
                <c:pt idx="15">
                  <c:v>10</c:v>
                </c:pt>
                <c:pt idx="16">
                  <c:v>10</c:v>
                </c:pt>
                <c:pt idx="17">
                  <c:v>6</c:v>
                </c:pt>
                <c:pt idx="18">
                  <c:v>9</c:v>
                </c:pt>
                <c:pt idx="19">
                  <c:v>15</c:v>
                </c:pt>
                <c:pt idx="20">
                  <c:v>0</c:v>
                </c:pt>
                <c:pt idx="21">
                  <c:v>2</c:v>
                </c:pt>
                <c:pt idx="22">
                  <c:v>13</c:v>
                </c:pt>
                <c:pt idx="23">
                  <c:v>4</c:v>
                </c:pt>
                <c:pt idx="24">
                  <c:v>11</c:v>
                </c:pt>
                <c:pt idx="25">
                  <c:v>5</c:v>
                </c:pt>
                <c:pt idx="26">
                  <c:v>2</c:v>
                </c:pt>
                <c:pt idx="27">
                  <c:v>7</c:v>
                </c:pt>
                <c:pt idx="28">
                  <c:v>3</c:v>
                </c:pt>
                <c:pt idx="29">
                  <c:v>1</c:v>
                </c:pt>
                <c:pt idx="30">
                  <c:v>4</c:v>
                </c:pt>
                <c:pt idx="3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31216256"/>
        <c:axId val="231200256"/>
        <c:axId val="0"/>
      </c:bar3DChart>
      <c:valAx>
        <c:axId val="23120025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Mezun</a:t>
                </a:r>
                <a:r>
                  <a:rPr lang="tr-TR" baseline="0"/>
                  <a:t> Öğrenci Sayısı (2016-2020)</a:t>
                </a:r>
                <a:endParaRPr lang="tr-T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1216256"/>
        <c:crosses val="autoZero"/>
        <c:crossBetween val="between"/>
      </c:valAx>
      <c:catAx>
        <c:axId val="231216256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2312002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91493950451315542"/>
          <c:y val="0.2939081001971528"/>
          <c:w val="5.38951838337281E-2"/>
          <c:h val="0.111108530788490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59218"/>
              </p:ext>
            </p:extLst>
          </p:nvPr>
        </p:nvGraphicFramePr>
        <p:xfrm>
          <a:off x="1835696" y="4725144"/>
          <a:ext cx="4730823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941"/>
                <a:gridCol w="1576941"/>
                <a:gridCol w="1576941"/>
              </a:tblGrid>
              <a:tr h="1619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effectLst/>
                          <a:latin typeface="Arial"/>
                        </a:rPr>
                        <a:t>Aktif Öğrenci Sayısı (2020)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3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Erkek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Kadın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Toplam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3233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1937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5170</a:t>
                      </a:r>
                      <a:endParaRPr lang="tr-T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42186"/>
              </p:ext>
            </p:extLst>
          </p:nvPr>
        </p:nvGraphicFramePr>
        <p:xfrm>
          <a:off x="899592" y="836712"/>
          <a:ext cx="7056783" cy="3327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459"/>
                <a:gridCol w="1576515"/>
                <a:gridCol w="1112835"/>
                <a:gridCol w="1342466"/>
                <a:gridCol w="1629508"/>
              </a:tblGrid>
              <a:tr h="7018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Kayıt Tarihi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Aktif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Pasif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Kayıt Silinen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Mezun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50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2015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257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6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303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188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50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2016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325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11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302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138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50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2017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569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8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467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66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50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2018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1286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18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993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39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50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2019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949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15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317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50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2020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1475</a:t>
                      </a:r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15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203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50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effectLst/>
                          <a:latin typeface="Arial"/>
                        </a:rPr>
                        <a:t>Toplam</a:t>
                      </a:r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763688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Son 5 Yıl Öğrenci Sayısındaki Değişim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015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14030"/>
              </p:ext>
            </p:extLst>
          </p:nvPr>
        </p:nvGraphicFramePr>
        <p:xfrm>
          <a:off x="1763688" y="548680"/>
          <a:ext cx="5556617" cy="5941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808"/>
                <a:gridCol w="3065385"/>
                <a:gridCol w="622808"/>
                <a:gridCol w="622808"/>
                <a:gridCol w="622808"/>
              </a:tblGrid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Birim Adı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Eğitim Bilimleri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Gazetecilik Bölümü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Görsel İletişim Tasarımı 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İşletme Yönetimi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Odyometri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Çağrı Merkezi Hizmetleri 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Anestezi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Ormancılık ve Orman Ürünleri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Sosyal Güvenlik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Şehir ve Bölge Planlama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Posta Hizmetleri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Fizik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Müzik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Peyzaj ve Süs Bitkileri Yetiştiriciliği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Posta Hizmetleri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Beden Eğitimi ve Spor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Büro Yönetimi ve Yönetici Asistanlığı 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Lojistik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Medya ve İletişim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Seracılık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u="none" strike="noStrike">
                          <a:effectLst/>
                        </a:rPr>
                        <a:t>Tıbbi ve Aromatik Bitkiler Programı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Basım  ve Yayım Teknolojileri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Bilişim Güvenliği Teknolojisi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Gıda Teknolojisi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Sigortacılık ve Aktüerya Bilimleri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Çağrı Merkezi Hizmetleri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Felsefe ve Din Bilimleri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Halkla İlişkiler ve Tanıtım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İletişim Bilimleri (Disiplinlerarası)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Biyomedikal Cihaz Teknolojisi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87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9306"/>
              </p:ext>
            </p:extLst>
          </p:nvPr>
        </p:nvGraphicFramePr>
        <p:xfrm>
          <a:off x="1331640" y="476672"/>
          <a:ext cx="6420711" cy="5941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659"/>
                <a:gridCol w="3542075"/>
                <a:gridCol w="719659"/>
                <a:gridCol w="719659"/>
                <a:gridCol w="719659"/>
              </a:tblGrid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Birim Adı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Grafik Tasarımı Programı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Organik Tarım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Lojistik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Beslenme Bilimleri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Elektrik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Histoloji ve Embriyoloji (Tıp)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Akıllı Sistemler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Dış Ticaret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Endüstriyel Tasarım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Tarımsal Yapılar ve Sulama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Dil ve Konuşma Terapisi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Elektronik Teknolojisi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Emlak Yönetimi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İslam Tarihi ve Sanatları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Resim İş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Deniz ve Liman İşletmeciliği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Endüstriyel Kalıpçılık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İlköğretim Din Kültürü  ve Ahlak Bilgisi Öğretmenliği 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Ortez ve Protez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Otomotiv Teknolojisi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Pazarlama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Turizm  ve Otel İşletmeciliği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Yenilenebilir Enerji ve Uygulamaları (DSPL)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Anatomi (Tıp)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Bilgisayar ve Öğretim Teknolojileri Eğitimi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Kamu Yönetimi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Kimya Teknolojisi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Metalurji ve Malzeme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Odyoloji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Özel Güvenlik ve Koruma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1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50992"/>
              </p:ext>
            </p:extLst>
          </p:nvPr>
        </p:nvGraphicFramePr>
        <p:xfrm>
          <a:off x="1115616" y="548680"/>
          <a:ext cx="6492720" cy="5941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730"/>
                <a:gridCol w="3581800"/>
                <a:gridCol w="727730"/>
                <a:gridCol w="727730"/>
                <a:gridCol w="727730"/>
              </a:tblGrid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Birim Adı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Resim Bölümü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Mekatronik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Protetik Diş Tedavisi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Tıbbi Biyoloji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Tıbbi Mikrobiyoloji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Zihin Engelliler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Fizik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İç Mekan Tasarımı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İnternet ve Ağ Teknolojileri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Sinir Bilimleri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Türkçe ve Sosyal Bilimler Eğitimi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Ağız Diş ve Çene Cerrahisi</a:t>
                      </a:r>
                      <a:endParaRPr lang="es-ES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Gıda Kalite Kontrolü ve Analizi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Girişimcilik ve Yenilikçilik (DSPL)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Halk Sağlığı Hemşireliği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Periodontoloji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Silah Sanayi Teknikerliği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Siyaset Bilimi ve Uluslararası İlişkiler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Temel Eğitim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Turizm ve Seyahat Hizmetleri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Uluslararası Ticaret ve İşletmecilik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Acil Hemşireliği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Fizyoloji (Tıp)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Grafik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Güzel Sanatlar Eğitimi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Hesaplamalı Bilimler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Matematik ve Fen Bilimleri Eğitimi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Mobilya ve Dekorasyon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Moleküler Tıp (DSPL)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Ortaöğretim Matematik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28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49282"/>
              </p:ext>
            </p:extLst>
          </p:nvPr>
        </p:nvGraphicFramePr>
        <p:xfrm>
          <a:off x="1619672" y="1268760"/>
          <a:ext cx="6246189" cy="4229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098"/>
                <a:gridCol w="3445797"/>
                <a:gridCol w="700098"/>
                <a:gridCol w="700098"/>
                <a:gridCol w="700098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Birim Adı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Ortodonti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Radyolojik Bilimler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Restoratif Diş Tedavisi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(DSPL) Sanat ve Tasarım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Endodonti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Hayvan Besleme ve Beslenme Hastalıkları (Veteriner)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Malzeme Bilimi ve Mühendisliği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Ortaöğretim Biyoloji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Ortaöğretim Fizik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Pedagojik  Formasyon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Pedodonti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Ruh Sağlığı ve Hastalıkları Hemşireliği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Seramik-Cam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Veterinerlik Besin Hijyeni Ve Teknolojisi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Veterinerlik Biyokimyası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Veterinerlik Cerrahisi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Veterinerlik Farmakoloji Ve Toksikolojisi 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Veterinerlik İç Hastalıkları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Veterinerlik Mikrobiyolojisi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200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Veterinerlik Viroloji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201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Veterinerlik Zootekni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60032"/>
              </p:ext>
            </p:extLst>
          </p:nvPr>
        </p:nvGraphicFramePr>
        <p:xfrm>
          <a:off x="899592" y="620688"/>
          <a:ext cx="7056785" cy="5935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382"/>
                <a:gridCol w="3514677"/>
                <a:gridCol w="1097112"/>
                <a:gridCol w="752307"/>
                <a:gridCol w="752307"/>
              </a:tblGrid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Birim Sayısı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Mezun Olunan Birim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Tıp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İlahiyat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Diş Hekimliği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İnşaat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İşletme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Tıp (İngilizce)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Rehberlik  ve Psikolojik Danışmanlık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İktisat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Bilgisayar Mühendisliği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Siyaset Bilimi ve Kamu Yönetimi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Elektrik-Elektronik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Makine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Kimya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Beslenme ve Diyetetik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Hemşirelik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İngilizce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Psikoloji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Tarih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Türk Dili ve Edebiyatı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Ebelik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Tarım Ekonomisi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Bilgisayar ve Öğretim Teknolojileri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Gıda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Hukuk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Eğitim Bilimleri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İlköğretim Matematik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Tarımsal Yapılar ve Sulama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Biyoloji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Çevre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459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Matematik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785570" y="14799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Toplam Mezun Sayısı ve Birimlere Göre Dağılımı (2020)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569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97832"/>
              </p:ext>
            </p:extLst>
          </p:nvPr>
        </p:nvGraphicFramePr>
        <p:xfrm>
          <a:off x="611560" y="404664"/>
          <a:ext cx="8136905" cy="5944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318"/>
                <a:gridCol w="4052639"/>
                <a:gridCol w="1265038"/>
                <a:gridCol w="867455"/>
                <a:gridCol w="867455"/>
              </a:tblGrid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Birim Sayısı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Mezun Olunan Birim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Tıbbi Görüntüleme Teknikleri Programı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İstatistik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Almanca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Anestezi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Coğrafya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Histoloji ve Embriyoloji (Tıp)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Sivil Hava Ulaştırma İşletmeciliği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 Hekimliği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Beden Eğitimi ve Spor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Felsefe ve Din Bilimleri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Fransızca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Patoloji Laboratuvar Teknikleri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Yabancı Diller Eğitimi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Beden Eğitimi ve Spor Öğretmenliği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Bilgisayar Programcılığı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Harita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Nanobilim ve Nanoteknoloji (İngilizce)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Pedagojik  Formasyon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Sosyal Bilgiler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Okul Öncesi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Ortaöğretim Kimya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Ortodonti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Tarımsal Biyoteknoloji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Çocuk Gelişimi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Endüstri Mühendisliği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İlk ve Acil Yardım Programı</a:t>
                      </a:r>
                      <a:endParaRPr lang="es-ES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Kimya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Temel İslam Bilimleri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Grafik Tasarımı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Kamu Yönetimi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84620"/>
              </p:ext>
            </p:extLst>
          </p:nvPr>
        </p:nvGraphicFramePr>
        <p:xfrm>
          <a:off x="611560" y="404664"/>
          <a:ext cx="8136905" cy="5963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318"/>
                <a:gridCol w="4052639"/>
                <a:gridCol w="1265038"/>
                <a:gridCol w="867455"/>
                <a:gridCol w="867455"/>
              </a:tblGrid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Birim Sayısı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Mezun Olunan Birim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Malzeme Bilimi ve Mühendisliği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Ortaöğretim Fizik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Sınıf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Spor Yöneticiliği Bölümü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Turizm İşletmeciliği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Bitki Koruma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Felsefe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Fizik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Görsel İletişim Tasarımı Bölümü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Güzel Sanatlar Eğitimi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Halk Sağlığı Hemşireliği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İlköğretim Din Kültürü  ve Ahlak Bilgisi Öğretmenliği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İslam Tarihi ve Sanatları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Kadın ve Aile Araştırmaları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Mimari Dekoratif Sanatlar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Muhasebe ve Vergi Uygulamaları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Optisyenlik 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Sinir Bilimleri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Tarım Makinaları ve Teknolojileri Mühendisliği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Tarla Bitkileri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Tıbbi Biyokimya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Tıbbi Biyoloji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Tıbbi Farmakoloji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Tıbbi Mikrobiyoloji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Türkçe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Zihin Engelliler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effectLst/>
                          <a:latin typeface="+mn-lt"/>
                        </a:rPr>
                        <a:t>Ağız Diş ve Çene Cerrahisi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Ağız ve Diş Sağlığı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Antrenörlük Eğitimi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Biyoloji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77324"/>
              </p:ext>
            </p:extLst>
          </p:nvPr>
        </p:nvGraphicFramePr>
        <p:xfrm>
          <a:off x="611560" y="404664"/>
          <a:ext cx="8136905" cy="5963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318"/>
                <a:gridCol w="4052639"/>
                <a:gridCol w="1265038"/>
                <a:gridCol w="867455"/>
                <a:gridCol w="867455"/>
              </a:tblGrid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Birim Sayısı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Mezun Olunan Birim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Diyaliz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Fizyoloji (Tıp)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Halkla İlişkiler ve Tanıtım Bölümü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İşitme Engelliler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Matematik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Mimarlık Bölümü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94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Müzik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Ortaöğretim Biyoloji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Özel Hukuk (OMÜ-KTÜ Ortak)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Protetik Diş Tedavisi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Sağlık Yönetimi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Sanat Tarihi Bölümü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Sosyoloji Bölümü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Toprak Bilimi ve Bitki Besleme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Turizm  ve Otel İşletmeciliği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Veterinerlik Doğum Ve Jinekolojisi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Acil Tıp Hemşireliği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Adalet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Allerji ve İmmünoloji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Avrupa Akdeniz Kültürler ve Turizm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Bahçe Bitkileri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Bilgisayar Teknolojileri Eğitimi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Evde Bakım Hemşireliği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Fen Bilgisi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Fizyoterapi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Gazetecilik Bölümü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İletişim Bilimleri (Disiplinlerarası)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İnternet ve Ağ Teknolojileri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Kamu Hukuku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Moleküler Biyoloji ve Genetik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1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35946"/>
              </p:ext>
            </p:extLst>
          </p:nvPr>
        </p:nvGraphicFramePr>
        <p:xfrm>
          <a:off x="539552" y="1340768"/>
          <a:ext cx="8136905" cy="4231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318"/>
                <a:gridCol w="4052639"/>
                <a:gridCol w="1265038"/>
                <a:gridCol w="867455"/>
                <a:gridCol w="867455"/>
              </a:tblGrid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Birim Sayısı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Mezun Olunan Birim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+mn-lt"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588" marR="8588" marT="8588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Müzik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Odyometri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Ortaöğretim Matematik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Özel Eğitim Öğretmenliği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Pedodonti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Peyzaj ve Süs Bitkileri Yetiştiriciliği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94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Restoratif Diş Tedavisi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Siyaset Bilimi ve Uluslararası İlişkiler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Sosyal Hizmet Bölümü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Temel Eğitim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Tıbbi Dokümantasyon ve Sekreterlik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Tıbbi Laboratuvar Teknikleri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effectLst/>
                          <a:latin typeface="+mn-lt"/>
                        </a:rPr>
                        <a:t>Tıbbi ve Aromatik Bitkiler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Uluslararası Ticaret ve İşletmecilik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Uluslararası Ticaret ve Lojistik Bölümü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Veterinerlik Besin Hijyeni Ve Teknolojisi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Veterinerlik Patolojisi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Veterinerlik Zootekni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Yaşlı Bakımı Programı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Yenilenebilir Enerji ve Uygulamaları (DSPL)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Zootekni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538385"/>
              </p:ext>
            </p:extLst>
          </p:nvPr>
        </p:nvGraphicFramePr>
        <p:xfrm>
          <a:off x="-114300" y="1362075"/>
          <a:ext cx="93726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48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64036"/>
              </p:ext>
            </p:extLst>
          </p:nvPr>
        </p:nvGraphicFramePr>
        <p:xfrm>
          <a:off x="323528" y="1340768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50803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Yıllara Göre Kayıt Yaptıran Öğrenci ve Toplam Öğrenci Sayısı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476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87855"/>
              </p:ext>
            </p:extLst>
          </p:nvPr>
        </p:nvGraphicFramePr>
        <p:xfrm>
          <a:off x="971600" y="1268760"/>
          <a:ext cx="7044754" cy="445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8080"/>
                <a:gridCol w="2086674"/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  <a:latin typeface="+mn-lt"/>
                        </a:rPr>
                        <a:t>Kayıt Şekli</a:t>
                      </a:r>
                      <a:endParaRPr lang="tr-T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  <a:latin typeface="+mn-lt"/>
                        </a:rPr>
                        <a:t>Sayı</a:t>
                      </a:r>
                      <a:endParaRPr lang="tr-T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YÖS ile eğitime alınan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4643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Türkiye Burslusu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Mevlana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Yatay geçişle gelen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Hükümet Burslusu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667 KHK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Erasmus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Şiddet Olayları ve İnsani Kriz Nedeniyle  Yatay Geçişle Gelen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Öğrenci Değişim Prog.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TCS ile eğitime alınan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Denklik Lis. 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İslam Kalkınma Burslusu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Pedagojik Formasyon ile gelen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7143 K.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Ensitüye Yer.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Hazırlıktan Türkçe Programa Geçen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Kültür Anlaşması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Özel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effectLst/>
                          <a:latin typeface="+mn-lt"/>
                        </a:rPr>
                        <a:t>YTB Burslusu Olarak Gelen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331640" y="66133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Aktif Kayıtlı Öğrencilerin Kayıt Şekli (2020)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623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99046"/>
              </p:ext>
            </p:extLst>
          </p:nvPr>
        </p:nvGraphicFramePr>
        <p:xfrm>
          <a:off x="755576" y="620688"/>
          <a:ext cx="7416823" cy="6008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322"/>
                <a:gridCol w="1256510"/>
                <a:gridCol w="1554560"/>
                <a:gridCol w="432048"/>
                <a:gridCol w="1360458"/>
                <a:gridCol w="1109607"/>
                <a:gridCol w="986318"/>
              </a:tblGrid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Sayı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Uyruğu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Öğrenci Sayısı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Sayı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Uyruğu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Öğrenci Sayısı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TÜRKMENİSTAN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1295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ÇİN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23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SURİYE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818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GÜRCİSTAN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20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AZERBAYCAN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587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PAKİSTAN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20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IRAK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467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29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CEZAYİR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5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İRAN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398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30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MALİ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AFGANİSTAN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224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31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NİJERYA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SOMALİ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124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32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ARNAVUTLUK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15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ALMANYA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121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33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GİNE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9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MISIR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73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34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SIRBİSTAN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12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10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BULGARİSTAN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68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35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ABD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11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11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YEMEN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63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TANZANYA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11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12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FİLİSTİN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57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UKRAYNA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11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13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ÜRDÜN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54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KOSOVA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9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KIRGIZİSTAN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39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MALEZYA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9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15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ÖZBEKİSTAN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40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BANGLADEŞ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8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HOLLANDA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41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GANA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SUDAN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42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UGANDA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ETİYOPYA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33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43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BELÇİKA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19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FAS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32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GÜNEY SUDAN 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20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KAZAKİSTAN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32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45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MAKEDONYA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21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RUSYA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TAYLAND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22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BOSNA-HERSEK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25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47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ÇAD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23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ENDONEZYA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48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KAMERUN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FRANSA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49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KENYA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04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25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YUNANİSTAN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24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50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TUNUS</a:t>
                      </a:r>
                      <a:endParaRPr lang="tr-TR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6</a:t>
                      </a:r>
                      <a:endParaRPr lang="tr-T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971600" y="1166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Aktif Kayıtlı Öğrencilerin Ülkelere Göre Dağılımı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544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61825"/>
              </p:ext>
            </p:extLst>
          </p:nvPr>
        </p:nvGraphicFramePr>
        <p:xfrm>
          <a:off x="323528" y="980728"/>
          <a:ext cx="8568952" cy="5095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724"/>
                <a:gridCol w="960298"/>
                <a:gridCol w="538475"/>
                <a:gridCol w="147740"/>
                <a:gridCol w="738703"/>
                <a:gridCol w="1255795"/>
                <a:gridCol w="664833"/>
                <a:gridCol w="243703"/>
                <a:gridCol w="1110343"/>
                <a:gridCol w="1519509"/>
                <a:gridCol w="893829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Sayı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Uyruğu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Öğrenci Sayısı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Sayı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Uyruğu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Öğrenci Sayısı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Sayı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Uyruğu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Öğrenci Sayısı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AVUSTURYA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MADAGASKAR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KANADA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BURUNDİ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MOLDOVA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LİTVANYA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CİBUTİ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MOZAMBİK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MALAWİ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FİLDİŞİ SAHİLİ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TACİKİSTAN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MAURİTİUS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GİNE BİSSAU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ZAMBİA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MEKSİKA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İSVİÇRE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ZİMBAVE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MORİTANYA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KONGO 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Ahıska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NİJER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MOĞOLİSTAN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BURKİNA FASO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NORVEÇ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POLONYA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ERİTRE DEVLETİ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PARAGUAY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ROMANYA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İSRAİL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SANCAK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RUANDA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KOLOMBİYA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SAO TOME VE PRİNCİPE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GÜNEY AFRİKA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KUZEY KORE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SİERRA LEONE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HİNDİSTAN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NEPAL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SRİ LANKA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KOMOR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ORTA AFRİKA 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SUUDİ ARABİSTAN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LÜBNAN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HAYMATLOZ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TOGO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SENEGAL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VİETNAM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UMMAN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UYGUR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ANGOLA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AVUSTRALYA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BREZİLYA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BENİN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BURMA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GAMBİA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DANİMARKA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İNGİLTERE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FİLİPİNLER 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KARADAĞ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GÜNEY KORE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KIBRIS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İTALYA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LİBERYA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JAPONYA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LİBYA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KAMBOÇYA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067" marR="6067" marT="6067" marB="0" anchor="ctr"/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954832" y="33006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Aktif Kayıtlı Öğrencilerin Ülkelere Göre Dağılımı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519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13656"/>
              </p:ext>
            </p:extLst>
          </p:nvPr>
        </p:nvGraphicFramePr>
        <p:xfrm>
          <a:off x="1547664" y="476672"/>
          <a:ext cx="5904655" cy="630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180"/>
                <a:gridCol w="3723959"/>
                <a:gridCol w="1375516"/>
              </a:tblGrid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Sayı</a:t>
                      </a:r>
                      <a:endParaRPr lang="tr-TR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Üst Birim Adı</a:t>
                      </a:r>
                      <a:endParaRPr lang="tr-TR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Öğrenci Sayısı</a:t>
                      </a:r>
                      <a:endParaRPr lang="tr-TR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Lisansüstü Eğitim Enstitüsü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691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 smtClean="0">
                          <a:effectLst/>
                        </a:rPr>
                        <a:t>Eğitim </a:t>
                      </a:r>
                      <a:r>
                        <a:rPr lang="tr-TR" sz="1100" u="none" strike="noStrike" dirty="0">
                          <a:effectLst/>
                        </a:rPr>
                        <a:t>Fakültesi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529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Fen-Edebiyat Fakültesi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454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4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Tıp Fakültesi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440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Mühendislik Fakültesi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417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6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İktisadi ve İdari Bilimler Fakültesi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381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7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Sağlık Hizmetleri Meslek Yüksekokulu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274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8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Sağlık Bilimleri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233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9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Yaşar Doğu Spor Bilimleri Fakültesi</a:t>
                      </a:r>
                      <a:endParaRPr lang="sv-SE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216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10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Samsun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198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11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Ziraat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181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12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Diş Hekimliği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157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13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İlahiyat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131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14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Havza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101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15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Çarşamba Ticaret Borsası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96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16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Vezirköprü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89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17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İletişim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78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18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Turizm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67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19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Yeşilyurt Demir Çelik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61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20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Mimarlık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60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Bafra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51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22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Alaçam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42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23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Terme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40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24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Veteriner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40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25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Ali Fuad Başgil Hukuk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36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26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Güzel Sanatlar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35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27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Samsun Sağlık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28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Adalet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18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29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Bafra İşletme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13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30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Çarşamba İnsan ve Toplum Bilimleri Fakültesi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Bafra Turizm Meslek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32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Sosyal Bilimler Enstitüsü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33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Yaşar Doğu Beden Eğitimi ve Spor Yüksekokulu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34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Eğitim Bilimleri Enstitüsü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35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Pedagojik Formasyon</a:t>
                      </a:r>
                      <a:endParaRPr lang="tr-TR" sz="1100" b="0" i="0" u="none" strike="noStrike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395" marR="7395" marT="7395" marB="0" anchor="ctr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475656" y="67923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Aktif Kayıtlı Öğrencilerin Üst Birimlere Göre Dağılımı (2020)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099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23728" y="26064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Aktif Kayıtlı Öğrencilerin Birimlere Göre Dağılımı (2020)</a:t>
            </a:r>
            <a:endParaRPr lang="tr-TR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72691"/>
              </p:ext>
            </p:extLst>
          </p:nvPr>
        </p:nvGraphicFramePr>
        <p:xfrm>
          <a:off x="1475656" y="629980"/>
          <a:ext cx="6048672" cy="5870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960"/>
                <a:gridCol w="3336832"/>
                <a:gridCol w="677960"/>
                <a:gridCol w="677960"/>
                <a:gridCol w="677960"/>
              </a:tblGrid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Birim Adı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Tıp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117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261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Tıp (İngilizce)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179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Diş Hekimliği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İlahiyat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İnşaat Mühendisliği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120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İşletme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108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İktisat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Uluslararası Ticaret ve Lojistik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Bilgisayar Programcılığı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Hemşirelik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Siyaset Bilimi ve Kamu Yönetimi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Antrenörlük Eğitimi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Bilgisayar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Spor Yöneticiliği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Elektrik-Elektronik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İngilizce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Tarih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Rehberlik ve Psikolojik Danışmanlık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Tarım Ekonomisi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Türk Dili ve Edebiyatı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Beden Eğitimi ve Spor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Kimya Mühendisliği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Makine Mühendisliği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Muhasebe ve Vergi Uygulamaları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Psikoloji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Çocuk Gelişimi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Ebelik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Kimya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Biyoloji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10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Çevre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9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15536"/>
              </p:ext>
            </p:extLst>
          </p:nvPr>
        </p:nvGraphicFramePr>
        <p:xfrm>
          <a:off x="1115616" y="620688"/>
          <a:ext cx="6192690" cy="5941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102"/>
                <a:gridCol w="3416282"/>
                <a:gridCol w="694102"/>
                <a:gridCol w="694102"/>
                <a:gridCol w="694102"/>
              </a:tblGrid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Birim Adı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31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Gıda Mühendisliği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24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23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47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İstatistik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Sosyal Bilgiler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Turizm İşletmeciliği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Coğrafya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Harita Mühendisliği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Beslenme ve Diyetetik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İlk ve Acil Yardım Programı</a:t>
                      </a:r>
                      <a:endParaRPr lang="es-ES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Mimarlık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Halkla İlişkiler ve Tanıtım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İktisat (İngilizce)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Sağlık Yönetimi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Patoloji Laboratuvar Teknikleri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Veteriner Hekimliği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40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Felsefe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Matematik Bölümü 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Sınıf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Türkçe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Yabancı Diller Eğitimi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Hukuk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Endüstri Mühendisliği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Tarım Makinaları ve Teknolojileri Mühendisliği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Toprak Bilimi ve Bitki Besleme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Bitki Koruma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Tıbbi Görüntüleme Teknikleri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Arkeoloji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Bahçe Bitkileri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Sosyoloji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59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Tarımsal Biyoteknoloji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32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Okul Öncesi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>
                          <a:effectLst/>
                        </a:rPr>
                        <a:t>28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u="none" strike="noStrike" dirty="0">
                          <a:effectLst/>
                        </a:rPr>
                        <a:t>30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2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47159"/>
              </p:ext>
            </p:extLst>
          </p:nvPr>
        </p:nvGraphicFramePr>
        <p:xfrm>
          <a:off x="1331640" y="620688"/>
          <a:ext cx="6060674" cy="5941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305"/>
                <a:gridCol w="3343454"/>
                <a:gridCol w="679305"/>
                <a:gridCol w="679305"/>
                <a:gridCol w="679305"/>
              </a:tblGrid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Birim Adı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Erkek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Kadın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493" marR="6493" marT="6493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61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Biyoloji Öğretmenliği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Fransızca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22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Bilgisayar ve Öğretim Teknolojileri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Rekreasyon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Sosyal Hizmet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Nanobilim ve Nanoteknoloji (İngilizce)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Tıbbi Dokümantasyon ve Sekreterlik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27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Fizyoterapi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Özel Eğitim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Sanat Tarihi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Tarla Bitkileri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Turizm Rehberliği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Almanca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İlköğretim Matematik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16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Matematik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Moleküler Biyoloji ve Genetik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Fen Bilgisi Öğretmenliği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14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Temel İslam Bilimleri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İş Sağlığı ve Güvenliği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Zootekni Bölümü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21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Mimari Dekoratif Sanatlar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Turizm ve Otel İşletmeciliği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20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83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Bankacılık ve Sigortacılık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Diyaliz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Optisyenlik 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86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Radyo Televizyon ve Sinema Bölümü</a:t>
                      </a:r>
                      <a:endParaRPr lang="es-ES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87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Tıbbi Laboratuvar Teknikleri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88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Yaşlı Bakımı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19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89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Adalet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90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Ağız ve Diş Sağlığı Programı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14</a:t>
                      </a:r>
                      <a:endParaRPr lang="tr-TR" sz="1200" b="0" i="0" u="none" strike="noStrike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</a:t>
                      </a:r>
                      <a:endParaRPr lang="tr-T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874" marR="8874" marT="88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91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3283</Words>
  <Application>Microsoft Office PowerPoint</Application>
  <PresentationFormat>Ekran Gösterisi (4:3)</PresentationFormat>
  <Paragraphs>2331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Computer</dc:creator>
  <cp:lastModifiedBy>Computer</cp:lastModifiedBy>
  <cp:revision>14</cp:revision>
  <dcterms:created xsi:type="dcterms:W3CDTF">2021-01-25T18:11:04Z</dcterms:created>
  <dcterms:modified xsi:type="dcterms:W3CDTF">2021-02-01T08:15:57Z</dcterms:modified>
</cp:coreProperties>
</file>