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3" r:id="rId4"/>
    <p:sldId id="257" r:id="rId5"/>
    <p:sldId id="258" r:id="rId6"/>
    <p:sldId id="274" r:id="rId7"/>
    <p:sldId id="276" r:id="rId8"/>
    <p:sldId id="277" r:id="rId9"/>
    <p:sldId id="279" r:id="rId10"/>
    <p:sldId id="278" r:id="rId11"/>
    <p:sldId id="280" r:id="rId12"/>
    <p:sldId id="281" r:id="rId13"/>
    <p:sldId id="282" r:id="rId14"/>
    <p:sldId id="266" r:id="rId15"/>
    <p:sldId id="267" r:id="rId16"/>
    <p:sldId id="275" r:id="rId17"/>
    <p:sldId id="283" r:id="rId18"/>
    <p:sldId id="284" r:id="rId19"/>
    <p:sldId id="261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5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Said%20Kur&#351;uno&#287;lu_tablola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Said%20Kur&#351;uno&#287;lu_tablola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/>
              <a:t>Yıllara Göre Kayıt Yaptıran Öğrenci ve Toplam Öğrenci Sayısı</a:t>
            </a:r>
          </a:p>
          <a:p>
            <a:pPr>
              <a:defRPr/>
            </a:pPr>
            <a:endParaRPr lang="tr-TR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2.12505164823691E-2"/>
          <c:y val="0.13381823985873489"/>
          <c:w val="0.96883257582585869"/>
          <c:h val="0.78696104410855483"/>
        </c:manualLayout>
      </c:layout>
      <c:scatterChart>
        <c:scatterStyle val="lineMarker"/>
        <c:varyColors val="0"/>
        <c:ser>
          <c:idx val="0"/>
          <c:order val="0"/>
          <c:tx>
            <c:strRef>
              <c:f>'kayıt yapan öğrenci'!$B$1</c:f>
              <c:strCache>
                <c:ptCount val="1"/>
                <c:pt idx="0">
                  <c:v>Öğrenci Sayısı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'kayıt yapan öğrenci'!$A$2:$A$19</c:f>
              <c:numCache>
                <c:formatCode>General</c:formatCode>
                <c:ptCount val="18"/>
                <c:pt idx="0">
                  <c:v>1998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xVal>
          <c:yVal>
            <c:numRef>
              <c:f>'kayıt yapan öğrenci'!$B$2:$B$19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  <c:pt idx="4">
                  <c:v>16</c:v>
                </c:pt>
                <c:pt idx="5">
                  <c:v>32</c:v>
                </c:pt>
                <c:pt idx="6">
                  <c:v>71</c:v>
                </c:pt>
                <c:pt idx="7">
                  <c:v>115</c:v>
                </c:pt>
                <c:pt idx="8">
                  <c:v>187</c:v>
                </c:pt>
                <c:pt idx="9">
                  <c:v>323</c:v>
                </c:pt>
                <c:pt idx="10">
                  <c:v>574</c:v>
                </c:pt>
                <c:pt idx="11">
                  <c:v>902</c:v>
                </c:pt>
                <c:pt idx="12">
                  <c:v>1522</c:v>
                </c:pt>
                <c:pt idx="13">
                  <c:v>2793</c:v>
                </c:pt>
                <c:pt idx="14">
                  <c:v>3758</c:v>
                </c:pt>
                <c:pt idx="15">
                  <c:v>5170</c:v>
                </c:pt>
                <c:pt idx="16">
                  <c:v>5491</c:v>
                </c:pt>
                <c:pt idx="17">
                  <c:v>5277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298-4946-8058-D72282534B29}"/>
            </c:ext>
          </c:extLst>
        </c:ser>
        <c:ser>
          <c:idx val="1"/>
          <c:order val="1"/>
          <c:tx>
            <c:strRef>
              <c:f>'kayıt yapan öğrenci'!$C$1</c:f>
              <c:strCache>
                <c:ptCount val="1"/>
                <c:pt idx="0">
                  <c:v>Kayıt Sayısı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'kayıt yapan öğrenci'!$A$2:$A$19</c:f>
              <c:numCache>
                <c:formatCode>General</c:formatCode>
                <c:ptCount val="18"/>
                <c:pt idx="0">
                  <c:v>1998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numCache>
            </c:numRef>
          </c:xVal>
          <c:yVal>
            <c:numRef>
              <c:f>'kayıt yapan öğrenci'!$C$2:$C$19</c:f>
              <c:numCache>
                <c:formatCode>General</c:formatCode>
                <c:ptCount val="18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  <c:pt idx="5">
                  <c:v>16</c:v>
                </c:pt>
                <c:pt idx="6">
                  <c:v>39</c:v>
                </c:pt>
                <c:pt idx="7">
                  <c:v>44</c:v>
                </c:pt>
                <c:pt idx="8">
                  <c:v>72</c:v>
                </c:pt>
                <c:pt idx="9">
                  <c:v>136</c:v>
                </c:pt>
                <c:pt idx="10">
                  <c:v>251</c:v>
                </c:pt>
                <c:pt idx="11">
                  <c:v>328</c:v>
                </c:pt>
                <c:pt idx="12">
                  <c:v>620</c:v>
                </c:pt>
                <c:pt idx="13">
                  <c:v>1271</c:v>
                </c:pt>
                <c:pt idx="14">
                  <c:v>965</c:v>
                </c:pt>
                <c:pt idx="15">
                  <c:v>1412</c:v>
                </c:pt>
                <c:pt idx="16">
                  <c:v>1154</c:v>
                </c:pt>
                <c:pt idx="17">
                  <c:v>4232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298-4946-8058-D72282534B29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</c:dLbls>
        <c:axId val="245903360"/>
        <c:axId val="255651840"/>
      </c:scatterChart>
      <c:valAx>
        <c:axId val="245903360"/>
        <c:scaling>
          <c:orientation val="minMax"/>
          <c:max val="2023"/>
        </c:scaling>
        <c:delete val="0"/>
        <c:axPos val="b"/>
        <c:numFmt formatCode="#,##0" sourceLinked="0"/>
        <c:majorTickMark val="none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tr-TR"/>
          </a:p>
        </c:txPr>
        <c:crossAx val="255651840"/>
        <c:crosses val="autoZero"/>
        <c:crossBetween val="midCat"/>
        <c:majorUnit val="1"/>
      </c:valAx>
      <c:valAx>
        <c:axId val="255651840"/>
        <c:scaling>
          <c:orientation val="minMax"/>
          <c:max val="56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245903360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36090991552624646"/>
          <c:y val="0.4530561765709622"/>
          <c:w val="0.21740837287966247"/>
          <c:h val="2.806816202689448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/>
              <a:t>Mezun</a:t>
            </a:r>
            <a:r>
              <a:rPr lang="tr-TR" baseline="0"/>
              <a:t> Öğrenci Sayısı (2016-2022)</a:t>
            </a:r>
            <a:endParaRPr lang="tr-TR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'mezun çöğrenci'!$H$2</c:f>
              <c:strCache>
                <c:ptCount val="1"/>
                <c:pt idx="0">
                  <c:v>Kadın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'mezun çöğrenci'!$G$3:$G$34</c:f>
              <c:strCache>
                <c:ptCount val="32"/>
                <c:pt idx="0">
                  <c:v>Tıp</c:v>
                </c:pt>
                <c:pt idx="1">
                  <c:v>İlahiyat Programı</c:v>
                </c:pt>
                <c:pt idx="2">
                  <c:v>Diş Hekimliği</c:v>
                </c:pt>
                <c:pt idx="3">
                  <c:v>İnşaat Mühendisliği</c:v>
                </c:pt>
                <c:pt idx="4">
                  <c:v>İşletme </c:v>
                </c:pt>
                <c:pt idx="5">
                  <c:v>Tıp(İngilizce)</c:v>
                </c:pt>
                <c:pt idx="6">
                  <c:v>Rehberlik ve Psikolojik Danışmanlık</c:v>
                </c:pt>
                <c:pt idx="7">
                  <c:v>İktisat</c:v>
                </c:pt>
                <c:pt idx="8">
                  <c:v>Bilgisayar Mühendisliği </c:v>
                </c:pt>
                <c:pt idx="9">
                  <c:v>Siyaset Bilimi ve Kamu Yönetimi </c:v>
                </c:pt>
                <c:pt idx="10">
                  <c:v>Elektrik Elektronik Mühendisliği</c:v>
                </c:pt>
                <c:pt idx="11">
                  <c:v>Makine Mühendisliği</c:v>
                </c:pt>
                <c:pt idx="12">
                  <c:v>Kimya </c:v>
                </c:pt>
                <c:pt idx="13">
                  <c:v>Beslenme ve Diyetetik</c:v>
                </c:pt>
                <c:pt idx="14">
                  <c:v>Hemşirelik</c:v>
                </c:pt>
                <c:pt idx="15">
                  <c:v>İngilizce Öğretmenliği</c:v>
                </c:pt>
                <c:pt idx="16">
                  <c:v>Psikoloji</c:v>
                </c:pt>
                <c:pt idx="17">
                  <c:v>Tarih</c:v>
                </c:pt>
                <c:pt idx="18">
                  <c:v>Türk Dili ve Edebiyatı</c:v>
                </c:pt>
                <c:pt idx="19">
                  <c:v>Ebelik</c:v>
                </c:pt>
                <c:pt idx="20">
                  <c:v>Tarım Ekonomisi</c:v>
                </c:pt>
                <c:pt idx="21">
                  <c:v>Bilgisayar ve Öğretim Teknolojileri Öğretmenliği</c:v>
                </c:pt>
                <c:pt idx="22">
                  <c:v>Gıda Mühendisliği</c:v>
                </c:pt>
                <c:pt idx="23">
                  <c:v>Hukuk</c:v>
                </c:pt>
                <c:pt idx="24">
                  <c:v>Eğitim Bilimleri</c:v>
                </c:pt>
                <c:pt idx="25">
                  <c:v>İlköğretim Matematik Öğretmenlliği</c:v>
                </c:pt>
                <c:pt idx="26">
                  <c:v>Tarımsal Yapılar ve Sulama</c:v>
                </c:pt>
                <c:pt idx="27">
                  <c:v>Biyoloji</c:v>
                </c:pt>
                <c:pt idx="28">
                  <c:v>Çevre Mühendisliği</c:v>
                </c:pt>
                <c:pt idx="29">
                  <c:v>Matematik</c:v>
                </c:pt>
                <c:pt idx="30">
                  <c:v>Tıbbi Görüntüleme Teknikeri Programı</c:v>
                </c:pt>
                <c:pt idx="31">
                  <c:v>İstatistik</c:v>
                </c:pt>
              </c:strCache>
            </c:strRef>
          </c:cat>
          <c:val>
            <c:numRef>
              <c:f>'mezun çöğrenci'!$H$3:$H$34</c:f>
              <c:numCache>
                <c:formatCode>General</c:formatCode>
                <c:ptCount val="32"/>
                <c:pt idx="0">
                  <c:v>35</c:v>
                </c:pt>
                <c:pt idx="1">
                  <c:v>12</c:v>
                </c:pt>
                <c:pt idx="2">
                  <c:v>24</c:v>
                </c:pt>
                <c:pt idx="3">
                  <c:v>3</c:v>
                </c:pt>
                <c:pt idx="4">
                  <c:v>19</c:v>
                </c:pt>
                <c:pt idx="5">
                  <c:v>22</c:v>
                </c:pt>
                <c:pt idx="6">
                  <c:v>24</c:v>
                </c:pt>
                <c:pt idx="7">
                  <c:v>6</c:v>
                </c:pt>
                <c:pt idx="8">
                  <c:v>7</c:v>
                </c:pt>
                <c:pt idx="9">
                  <c:v>3</c:v>
                </c:pt>
                <c:pt idx="10">
                  <c:v>4</c:v>
                </c:pt>
                <c:pt idx="11">
                  <c:v>0</c:v>
                </c:pt>
                <c:pt idx="12">
                  <c:v>13</c:v>
                </c:pt>
                <c:pt idx="13">
                  <c:v>16</c:v>
                </c:pt>
                <c:pt idx="14">
                  <c:v>20</c:v>
                </c:pt>
                <c:pt idx="15">
                  <c:v>14</c:v>
                </c:pt>
                <c:pt idx="16">
                  <c:v>15</c:v>
                </c:pt>
                <c:pt idx="17">
                  <c:v>8</c:v>
                </c:pt>
                <c:pt idx="18">
                  <c:v>9</c:v>
                </c:pt>
                <c:pt idx="19">
                  <c:v>21</c:v>
                </c:pt>
                <c:pt idx="20">
                  <c:v>1</c:v>
                </c:pt>
                <c:pt idx="21">
                  <c:v>2</c:v>
                </c:pt>
                <c:pt idx="22">
                  <c:v>13</c:v>
                </c:pt>
                <c:pt idx="23">
                  <c:v>5</c:v>
                </c:pt>
                <c:pt idx="24">
                  <c:v>16</c:v>
                </c:pt>
                <c:pt idx="25">
                  <c:v>5</c:v>
                </c:pt>
                <c:pt idx="26">
                  <c:v>2</c:v>
                </c:pt>
                <c:pt idx="27">
                  <c:v>15</c:v>
                </c:pt>
                <c:pt idx="28">
                  <c:v>4</c:v>
                </c:pt>
                <c:pt idx="29">
                  <c:v>3</c:v>
                </c:pt>
                <c:pt idx="30">
                  <c:v>4</c:v>
                </c:pt>
                <c:pt idx="3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71-4F4C-96BA-E64D0BE42922}"/>
            </c:ext>
          </c:extLst>
        </c:ser>
        <c:ser>
          <c:idx val="1"/>
          <c:order val="1"/>
          <c:tx>
            <c:strRef>
              <c:f>'mezun çöğrenci'!$I$2</c:f>
              <c:strCache>
                <c:ptCount val="1"/>
                <c:pt idx="0">
                  <c:v>Erkek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'mezun çöğrenci'!$G$3:$G$34</c:f>
              <c:strCache>
                <c:ptCount val="32"/>
                <c:pt idx="0">
                  <c:v>Tıp</c:v>
                </c:pt>
                <c:pt idx="1">
                  <c:v>İlahiyat Programı</c:v>
                </c:pt>
                <c:pt idx="2">
                  <c:v>Diş Hekimliği</c:v>
                </c:pt>
                <c:pt idx="3">
                  <c:v>İnşaat Mühendisliği</c:v>
                </c:pt>
                <c:pt idx="4">
                  <c:v>İşletme </c:v>
                </c:pt>
                <c:pt idx="5">
                  <c:v>Tıp(İngilizce)</c:v>
                </c:pt>
                <c:pt idx="6">
                  <c:v>Rehberlik ve Psikolojik Danışmanlık</c:v>
                </c:pt>
                <c:pt idx="7">
                  <c:v>İktisat</c:v>
                </c:pt>
                <c:pt idx="8">
                  <c:v>Bilgisayar Mühendisliği </c:v>
                </c:pt>
                <c:pt idx="9">
                  <c:v>Siyaset Bilimi ve Kamu Yönetimi </c:v>
                </c:pt>
                <c:pt idx="10">
                  <c:v>Elektrik Elektronik Mühendisliği</c:v>
                </c:pt>
                <c:pt idx="11">
                  <c:v>Makine Mühendisliği</c:v>
                </c:pt>
                <c:pt idx="12">
                  <c:v>Kimya </c:v>
                </c:pt>
                <c:pt idx="13">
                  <c:v>Beslenme ve Diyetetik</c:v>
                </c:pt>
                <c:pt idx="14">
                  <c:v>Hemşirelik</c:v>
                </c:pt>
                <c:pt idx="15">
                  <c:v>İngilizce Öğretmenliği</c:v>
                </c:pt>
                <c:pt idx="16">
                  <c:v>Psikoloji</c:v>
                </c:pt>
                <c:pt idx="17">
                  <c:v>Tarih</c:v>
                </c:pt>
                <c:pt idx="18">
                  <c:v>Türk Dili ve Edebiyatı</c:v>
                </c:pt>
                <c:pt idx="19">
                  <c:v>Ebelik</c:v>
                </c:pt>
                <c:pt idx="20">
                  <c:v>Tarım Ekonomisi</c:v>
                </c:pt>
                <c:pt idx="21">
                  <c:v>Bilgisayar ve Öğretim Teknolojileri Öğretmenliği</c:v>
                </c:pt>
                <c:pt idx="22">
                  <c:v>Gıda Mühendisliği</c:v>
                </c:pt>
                <c:pt idx="23">
                  <c:v>Hukuk</c:v>
                </c:pt>
                <c:pt idx="24">
                  <c:v>Eğitim Bilimleri</c:v>
                </c:pt>
                <c:pt idx="25">
                  <c:v>İlköğretim Matematik Öğretmenlliği</c:v>
                </c:pt>
                <c:pt idx="26">
                  <c:v>Tarımsal Yapılar ve Sulama</c:v>
                </c:pt>
                <c:pt idx="27">
                  <c:v>Biyoloji</c:v>
                </c:pt>
                <c:pt idx="28">
                  <c:v>Çevre Mühendisliği</c:v>
                </c:pt>
                <c:pt idx="29">
                  <c:v>Matematik</c:v>
                </c:pt>
                <c:pt idx="30">
                  <c:v>Tıbbi Görüntüleme Teknikeri Programı</c:v>
                </c:pt>
                <c:pt idx="31">
                  <c:v>İstatistik</c:v>
                </c:pt>
              </c:strCache>
            </c:strRef>
          </c:cat>
          <c:val>
            <c:numRef>
              <c:f>'mezun çöğrenci'!$I$3:$I$34</c:f>
              <c:numCache>
                <c:formatCode>General</c:formatCode>
                <c:ptCount val="32"/>
                <c:pt idx="0">
                  <c:v>41</c:v>
                </c:pt>
                <c:pt idx="1">
                  <c:v>51</c:v>
                </c:pt>
                <c:pt idx="2">
                  <c:v>42</c:v>
                </c:pt>
                <c:pt idx="3">
                  <c:v>62</c:v>
                </c:pt>
                <c:pt idx="4">
                  <c:v>40</c:v>
                </c:pt>
                <c:pt idx="5">
                  <c:v>29</c:v>
                </c:pt>
                <c:pt idx="6">
                  <c:v>14</c:v>
                </c:pt>
                <c:pt idx="7">
                  <c:v>29</c:v>
                </c:pt>
                <c:pt idx="8">
                  <c:v>27</c:v>
                </c:pt>
                <c:pt idx="9">
                  <c:v>21</c:v>
                </c:pt>
                <c:pt idx="10">
                  <c:v>25</c:v>
                </c:pt>
                <c:pt idx="11">
                  <c:v>23</c:v>
                </c:pt>
                <c:pt idx="12">
                  <c:v>16</c:v>
                </c:pt>
                <c:pt idx="13">
                  <c:v>10</c:v>
                </c:pt>
                <c:pt idx="14">
                  <c:v>11</c:v>
                </c:pt>
                <c:pt idx="15">
                  <c:v>9</c:v>
                </c:pt>
                <c:pt idx="16">
                  <c:v>8</c:v>
                </c:pt>
                <c:pt idx="17">
                  <c:v>14</c:v>
                </c:pt>
                <c:pt idx="18">
                  <c:v>7</c:v>
                </c:pt>
                <c:pt idx="19">
                  <c:v>0</c:v>
                </c:pt>
                <c:pt idx="20">
                  <c:v>23</c:v>
                </c:pt>
                <c:pt idx="21">
                  <c:v>12</c:v>
                </c:pt>
                <c:pt idx="22">
                  <c:v>6</c:v>
                </c:pt>
                <c:pt idx="23">
                  <c:v>12</c:v>
                </c:pt>
                <c:pt idx="24">
                  <c:v>2</c:v>
                </c:pt>
                <c:pt idx="25">
                  <c:v>7</c:v>
                </c:pt>
                <c:pt idx="26">
                  <c:v>10</c:v>
                </c:pt>
                <c:pt idx="27">
                  <c:v>8</c:v>
                </c:pt>
                <c:pt idx="28">
                  <c:v>11</c:v>
                </c:pt>
                <c:pt idx="29">
                  <c:v>12</c:v>
                </c:pt>
                <c:pt idx="30">
                  <c:v>7</c:v>
                </c:pt>
                <c:pt idx="3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71-4F4C-96BA-E64D0BE429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70982528"/>
        <c:axId val="307817088"/>
        <c:axId val="0"/>
      </c:bar3DChart>
      <c:catAx>
        <c:axId val="270982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07817088"/>
        <c:crosses val="autoZero"/>
        <c:auto val="1"/>
        <c:lblAlgn val="ctr"/>
        <c:lblOffset val="100"/>
        <c:noMultiLvlLbl val="0"/>
      </c:catAx>
      <c:valAx>
        <c:axId val="3078170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0982528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14.03.2023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565815"/>
              </p:ext>
            </p:extLst>
          </p:nvPr>
        </p:nvGraphicFramePr>
        <p:xfrm>
          <a:off x="2195736" y="5157192"/>
          <a:ext cx="4730823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6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6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9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Arial"/>
                        </a:rPr>
                        <a:t>Aktif Öğrenci Sayısı (2022)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3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3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Erkek</a:t>
                      </a:r>
                      <a:endParaRPr lang="tr-T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Kadın</a:t>
                      </a:r>
                      <a:endParaRPr lang="tr-T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Toplam</a:t>
                      </a:r>
                      <a:endParaRPr lang="tr-T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Arial"/>
                        </a:rPr>
                        <a:t>3134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Arial"/>
                        </a:rPr>
                        <a:t>2143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effectLst/>
                          <a:latin typeface="+mn-lt"/>
                        </a:rPr>
                        <a:t>5277</a:t>
                      </a:r>
                      <a:endParaRPr lang="tr-TR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159070"/>
              </p:ext>
            </p:extLst>
          </p:nvPr>
        </p:nvGraphicFramePr>
        <p:xfrm>
          <a:off x="971600" y="692696"/>
          <a:ext cx="7056783" cy="3130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5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2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9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419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Kayıt Tarihi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Aktif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Pasif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Kayıt Silinen</a:t>
                      </a:r>
                      <a:endParaRPr lang="tr-TR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Mezun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2015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257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6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303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188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2016</a:t>
                      </a:r>
                      <a:endParaRPr lang="tr-TR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325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11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302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138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2017</a:t>
                      </a:r>
                      <a:endParaRPr lang="tr-TR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569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8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467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66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2018</a:t>
                      </a:r>
                      <a:endParaRPr lang="tr-TR" sz="18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1286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18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993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39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2019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949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15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317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2020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1475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15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203</a:t>
                      </a:r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1763688" y="26064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Son 6 Yıl Öğrenci Sayısındaki Değişim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679028"/>
              </p:ext>
            </p:extLst>
          </p:nvPr>
        </p:nvGraphicFramePr>
        <p:xfrm>
          <a:off x="971599" y="3823344"/>
          <a:ext cx="7056783" cy="397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5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2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9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33948"/>
              </p:ext>
            </p:extLst>
          </p:nvPr>
        </p:nvGraphicFramePr>
        <p:xfrm>
          <a:off x="971599" y="4188226"/>
          <a:ext cx="7056783" cy="397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5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2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9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774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Arial"/>
                        </a:rPr>
                        <a:t>5277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Arial"/>
                        </a:rPr>
                        <a:t>1032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effectLst/>
                          <a:latin typeface="Arial"/>
                        </a:rPr>
                        <a:t>469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59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961993"/>
              </p:ext>
            </p:extLst>
          </p:nvPr>
        </p:nvGraphicFramePr>
        <p:xfrm>
          <a:off x="179513" y="188623"/>
          <a:ext cx="8568951" cy="633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5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9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06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Calibri" panose="020F0502020204030204" pitchFamily="34" charset="0"/>
                        </a:rPr>
                        <a:t>İlk ve Acil Yardım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İlköğretim Matematik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İngilizce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İnşaat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İnşaat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İnternet ve Ağ Teknolojileri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İslam Tarihi ve Sanatları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İstatistik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İstatistik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İş Sağlığı ve Güvenliği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İşletme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İşletme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İşletme Yönetimi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Kadın ve Aile Araştırmaları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Kamu Yönetimi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Kimya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Kimya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Kimya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Kimya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Kimya Teknolojisi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Lojistik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Makine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Makine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Matematik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Matematik Bölümü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Matematik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Matematik ve Fen Bilimleri Eğitimi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Medya ve İletişim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Mekatronik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112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Metalurji ve Malzeme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720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102193"/>
              </p:ext>
            </p:extLst>
          </p:nvPr>
        </p:nvGraphicFramePr>
        <p:xfrm>
          <a:off x="251521" y="260623"/>
          <a:ext cx="8640958" cy="6264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1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7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23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Mimari Dekoratif Sanatlar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Mimarlık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Moleküler Biyoloji ve Genetik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Muhasebe ve Vergi Uygulamaları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Müzik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Nanobilim ve Nanoteknoloji (İngilizce)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Odyoloji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Odyometri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Okul Öncesi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Optisyenlik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Organik Tarım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Ormancılık ve Orman Ürünleri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Ortez ve Protez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Ortodonti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Otomotiv Teknolojisi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Özel Eğitim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Özel Güvenlik ve Koruma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Patoloji Laboratuvar Teknikleri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Pazarlama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Pedagojik Formasyon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Pedodonti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Periodontoloji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Peyzaj ve Süs Bitkileri Yetiştiriciliği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Posta Hizmetleri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Protetik Diş Tedavisi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Psikoloji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Psikoloji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Calibri" panose="020F0502020204030204" pitchFamily="34" charset="0"/>
                        </a:rPr>
                        <a:t>Radyo Televizyon ve Sinema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Rehberlik ve Psikolojik Danışmanlık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0882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Rekreasyon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096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772279"/>
              </p:ext>
            </p:extLst>
          </p:nvPr>
        </p:nvGraphicFramePr>
        <p:xfrm>
          <a:off x="323528" y="332656"/>
          <a:ext cx="8568952" cy="62793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5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9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0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Sağlık Yönetimi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Sanat Tarihi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Seracılık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Seramik-Cam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Sınıf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Sigortacılık ve Aktüerya Bilimleri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Silah Sanayi Teknikerliği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Sinir Bilimleri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Siyaset Bilimi ve Kamu Yönetimi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Sosyal Bilgiler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Sosyal Güvenlik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Sosyal Hizmet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Sosyoloji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Sosyoloji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Spor Yöneticiliği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Spor Yöneticiliği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Şehir ve Bölge Planlama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Tarım Ekonomisi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Tarım Ekonomisi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Tarım Makinaları ve Teknolojileri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Tarım Makineleri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Tarım Makineleri ve Teknolojileri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Tarımsal Biyoteknoloji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Tarımsal Biyoteknoloji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Tarımsal Yapılar ve Sulama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Tarih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Tarih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Tarla Bitkileri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Tarla Bitkileri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Temel Eğitim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Temel İslam Bilimleri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557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Tıbbi Biyoloji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Tıbbi Dokümantasyon ve Sekreterlik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Tıbbi Görüntüleme Teknikleri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293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Tıbbi Laboratuvar Teknikleri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096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445990"/>
              </p:ext>
            </p:extLst>
          </p:nvPr>
        </p:nvGraphicFramePr>
        <p:xfrm>
          <a:off x="323528" y="26278"/>
          <a:ext cx="8496944" cy="58348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9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1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3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8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Tıbbi Mikrobiyoloji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effectLst/>
                          <a:latin typeface="Calibri" panose="020F0502020204030204" pitchFamily="34" charset="0"/>
                        </a:rPr>
                        <a:t>Tıbbi ve Aromatik Bitkiler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Tıp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Tıp (İngilizce)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Toprak Bilimi ve Bitki Besleme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Toprak Bilimi ve Bitki Besleme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Turizm İşletmeciliği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Turizm İşletmeciliği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Turizm Rehberliği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Turizm ve Otel İşletmeciliği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Turizm ve Seyahat Hizmetleri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Türk Dili ve Edebiyatı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749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Türk Dili ve Edebiyatı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Türkçe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Türkçe ve Sosyal Bilimler Eğitimi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Uluslararası Ticaret ve İşletmecilik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Uluslararası Ticaret ve Lojistik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Veteriner Hekimliği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Veteriner Histoloji ve Embriyoloji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Veterinerlik Anatomisi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Veterinerlik Besin Hijyeni Ve Teknolojisi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Veterinerlik Biyokimyası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Veterinerlik Cerrahisi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Veterinerlik Doğum Ve Jinekolojisi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Veterinerlik İç Hastalıkları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Veterinerlik Mikrobiyolojisi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Veterinerlik Viroloji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Yabancı Diller Eğitimi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Yaşlı Bakımı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Yenilenebilir Enerji ve Uygulamaları (DSPL)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Zootekni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455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Zootekni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20915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 err="1">
                          <a:effectLst/>
                        </a:rPr>
                        <a:t>Genel</a:t>
                      </a:r>
                      <a:r>
                        <a:rPr lang="en-US" sz="1050" b="1" u="none" strike="noStrike" dirty="0">
                          <a:effectLst/>
                        </a:rPr>
                        <a:t> </a:t>
                      </a:r>
                      <a:r>
                        <a:rPr lang="en-US" sz="1050" b="1" u="none" strike="noStrike" dirty="0" err="1">
                          <a:effectLst/>
                        </a:rPr>
                        <a:t>Toplam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effectLst/>
                          <a:latin typeface="Calibri" panose="020F0502020204030204" pitchFamily="34" charset="0"/>
                        </a:rPr>
                        <a:t>3134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effectLst/>
                          <a:latin typeface="Calibri" panose="020F0502020204030204" pitchFamily="34" charset="0"/>
                        </a:rPr>
                        <a:t>2143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effectLst/>
                          <a:latin typeface="Calibri" panose="020F0502020204030204" pitchFamily="34" charset="0"/>
                        </a:rPr>
                        <a:t>5277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19" marR="5519" marT="5519" marB="0" anchor="b"/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445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264877"/>
              </p:ext>
            </p:extLst>
          </p:nvPr>
        </p:nvGraphicFramePr>
        <p:xfrm>
          <a:off x="395536" y="836709"/>
          <a:ext cx="8496944" cy="5668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1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33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6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 err="1">
                          <a:effectLst/>
                        </a:rPr>
                        <a:t>Sayı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50" b="1" u="none" strike="noStrike" dirty="0" err="1">
                          <a:effectLst/>
                        </a:rPr>
                        <a:t>Birim</a:t>
                      </a:r>
                      <a:r>
                        <a:rPr lang="en-US" sz="1050" b="1" u="none" strike="noStrike" dirty="0">
                          <a:effectLst/>
                        </a:rPr>
                        <a:t> </a:t>
                      </a:r>
                      <a:r>
                        <a:rPr lang="en-US" sz="1050" b="1" u="none" strike="noStrike" dirty="0" err="1">
                          <a:effectLst/>
                        </a:rPr>
                        <a:t>Adı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 err="1">
                          <a:effectLst/>
                        </a:rPr>
                        <a:t>Cinsiyet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u="none" strike="noStrike" dirty="0">
                          <a:effectLst/>
                        </a:rPr>
                        <a:t>Toplam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 err="1">
                          <a:effectLst/>
                        </a:rPr>
                        <a:t>Erkek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</a:rPr>
                        <a:t>Kadın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1</a:t>
                      </a:r>
                      <a:endParaRPr lang="en-US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Acil Hemşireliği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2</a:t>
                      </a:r>
                      <a:endParaRPr lang="en-US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Adalet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</a:t>
                      </a:r>
                      <a:endParaRPr lang="en-US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Ağız ve Diş Sağlığı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Almanca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Anatomi (Tıp)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6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Anestezi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7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Antrenörlük Eğitimi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8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Antrenörlük Eğitimi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9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Bahçe Bitkileri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10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Bahçe Bitkileri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11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Beden Eğitimi ve Spor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12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Beden Eğitimi ve Spor Öğretmenliği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13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Beslenme Bilimleri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14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Beslenme ve Diyetetik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15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Bilgisayar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16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Bilgisayar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17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Bilgisayar Programcılığı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18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Bilgisayar Programcılığı Programı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19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Bilgisayar ve Öğretim Teknolojileri Eğitimi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20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Bilgisayar ve Öğretim Teknolojileri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21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Bitki Koruma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22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Bitki Koruma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23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Biyoloji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24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Biyoloji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25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Biyomedikal Cihaz Teknolojisi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26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Coğrafya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27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Çevre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28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Deniz ve Liman İşletmeciliği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Dış Ticaret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82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30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0" marR="7050" marT="70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Diş Hekimliği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395536" y="147991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	Toplam Mezun Sayısı ve </a:t>
            </a:r>
            <a:r>
              <a:rPr lang="tr-TR" b="1" dirty="0">
                <a:solidFill>
                  <a:srgbClr val="FFC000"/>
                </a:solidFill>
              </a:rPr>
              <a:t>Birimlere Göre Dağılımı</a:t>
            </a:r>
            <a:r>
              <a:rPr lang="tr-TR" b="1" dirty="0"/>
              <a:t> (2022)</a:t>
            </a:r>
          </a:p>
        </p:txBody>
      </p:sp>
    </p:spTree>
    <p:extLst>
      <p:ext uri="{BB962C8B-B14F-4D97-AF65-F5344CB8AC3E}">
        <p14:creationId xmlns:p14="http://schemas.microsoft.com/office/powerpoint/2010/main" val="2157943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259091"/>
              </p:ext>
            </p:extLst>
          </p:nvPr>
        </p:nvGraphicFramePr>
        <p:xfrm>
          <a:off x="467544" y="404664"/>
          <a:ext cx="8352928" cy="58702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5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4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31</a:t>
                      </a:r>
                      <a:endParaRPr lang="en-US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Ebelik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32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Eğitim Bilimleri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33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Elektrik-Elektronik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34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Elektrik-Elektronik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35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Endüstri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36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Felsefe ve Din Bilimleri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37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Fen Bilgisi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38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Fizik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39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Fizyoterapi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40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Fransızca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41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Gazetecilik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9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42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Gıda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43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Gıda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44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Girişimcilik ve Yenilikçilik (DSPL)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45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Görsel İletişim Tasarımı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46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Halkla İlişkiler ve Tanıtım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47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Harita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48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Harita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49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Havacılık Yönetimi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50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Hemşirelik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51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Hemşirelik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52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Histoloji ve Embriyoloji (Tıp)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53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Hukuk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54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İktisat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54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55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İktisat (İngilizce)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56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İktisat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54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57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İlahiyat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58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İletişim Bilimleri (Disiplinlerarası)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59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Calibri" panose="020F0502020204030204" pitchFamily="34" charset="0"/>
                        </a:rPr>
                        <a:t>İlk ve Acil Yardım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60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İlköğretim Matematik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246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275002"/>
              </p:ext>
            </p:extLst>
          </p:nvPr>
        </p:nvGraphicFramePr>
        <p:xfrm>
          <a:off x="323528" y="188640"/>
          <a:ext cx="8352926" cy="5314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5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1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4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61</a:t>
                      </a:r>
                      <a:endParaRPr lang="en-US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İngilizce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62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İnşaat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63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İnşaat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64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İslam Tarihi ve Sanatları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65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İstatistik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66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İşletme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67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İşletme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68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Kimya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69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Kimya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70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Kimya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71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Kimya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72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Makine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73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Makine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74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Matematik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75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Matematik Bölümü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76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Matematik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77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Medya ve İletişim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78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Mekatronik</a:t>
                      </a:r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79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Metalurji ve Malzeme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80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Mimari Dekoratif Sanatlar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81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Mimarlık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82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Moleküler Biyoloji ve Genetik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83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Moleküler Tıp (DSPL)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84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Muhasebe ve Vergi Uygulamaları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85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Müzik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86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Nanobilim ve Nanoteknoloji (İngilizce)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87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Odyometri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88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Okul Öncesi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89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Optisyenlik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2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90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95" marR="5795" marT="5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Organik Tarım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564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391801"/>
              </p:ext>
            </p:extLst>
          </p:nvPr>
        </p:nvGraphicFramePr>
        <p:xfrm>
          <a:off x="467544" y="476671"/>
          <a:ext cx="8352928" cy="5866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5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4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83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Ortaöğretim Matematik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Özel Eğitim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Patoloji Laboratuvar Teknikleri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Periodontoloji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Psikoloji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Calibri" panose="020F0502020204030204" pitchFamily="34" charset="0"/>
                        </a:rPr>
                        <a:t>Radyo Televizyon ve Sinema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Rehberlik ve Psikolojik Danışmanlık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Resim İş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Sağlık Yönetimi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Sanat Tarihi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Sınıf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98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Sinir Bilimleri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Siyaset Bilimi ve Kamu Yönetimi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Sosyal Bilgiler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Sosyal Güvenlik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Sosyal Hizmet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Sosyoloji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Spor Yöneticiliği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Spor Yöneticiliği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Tarım Ekonomisi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Tarım Ekonomisi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Tarım Makinaları ve Teknolojileri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Tarım Makineleri ve Teknolojileri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Tarımsal Biyoteknoloji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35470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Tarımsal Yapılar ve Sulama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Tarih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5470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Tarih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Tarla Bitkileri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Temel İslam Bilimleri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Tıbbi Dokümantasyon ve Sekreterlik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948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091270"/>
              </p:ext>
            </p:extLst>
          </p:nvPr>
        </p:nvGraphicFramePr>
        <p:xfrm>
          <a:off x="323528" y="188640"/>
          <a:ext cx="8352928" cy="35296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576">
                  <a:extLst>
                    <a:ext uri="{9D8B030D-6E8A-4147-A177-3AD203B41FA5}">
                      <a16:colId xmlns:a16="http://schemas.microsoft.com/office/drawing/2014/main" val="1202784110"/>
                    </a:ext>
                  </a:extLst>
                </a:gridCol>
                <a:gridCol w="3815481">
                  <a:extLst>
                    <a:ext uri="{9D8B030D-6E8A-4147-A177-3AD203B41FA5}">
                      <a16:colId xmlns:a16="http://schemas.microsoft.com/office/drawing/2014/main" val="2179925977"/>
                    </a:ext>
                  </a:extLst>
                </a:gridCol>
                <a:gridCol w="840106">
                  <a:extLst>
                    <a:ext uri="{9D8B030D-6E8A-4147-A177-3AD203B41FA5}">
                      <a16:colId xmlns:a16="http://schemas.microsoft.com/office/drawing/2014/main" val="866961048"/>
                    </a:ext>
                  </a:extLst>
                </a:gridCol>
                <a:gridCol w="840106">
                  <a:extLst>
                    <a:ext uri="{9D8B030D-6E8A-4147-A177-3AD203B41FA5}">
                      <a16:colId xmlns:a16="http://schemas.microsoft.com/office/drawing/2014/main" val="243197757"/>
                    </a:ext>
                  </a:extLst>
                </a:gridCol>
                <a:gridCol w="2244659">
                  <a:extLst>
                    <a:ext uri="{9D8B030D-6E8A-4147-A177-3AD203B41FA5}">
                      <a16:colId xmlns:a16="http://schemas.microsoft.com/office/drawing/2014/main" val="2640403887"/>
                    </a:ext>
                  </a:extLst>
                </a:gridCol>
              </a:tblGrid>
              <a:tr h="108833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Ortaöğretim Matematik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9838407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Özel Eğitim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2734491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Patoloji Laboratuvar Teknikleri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4561049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Periodontoloji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6715580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Psikoloji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58252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Calibri" panose="020F0502020204030204" pitchFamily="34" charset="0"/>
                        </a:rPr>
                        <a:t>Radyo Televizyon ve Sinema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8262847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Rehberlik ve Psikolojik Danışmanlık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9688202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Resim İş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7812470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Sağlık Yönetimi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8567244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Sanat Tarihi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6954602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Sınıf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2562611"/>
                  </a:ext>
                </a:extLst>
              </a:tr>
              <a:tr h="242984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Sinir Bilimleri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4334736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Siyaset Bilimi ve Kamu Yönetimi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8412883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Sosyal Bilgiler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4355101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Sosyal Güvenlik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3384963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Sosyal Hizmet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0032458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Sosyoloji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1720931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Spor Yöneticiliği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r-TR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2412554"/>
                  </a:ext>
                </a:extLst>
              </a:tr>
              <a:tr h="180841">
                <a:tc>
                  <a:txBody>
                    <a:bodyPr/>
                    <a:lstStyle/>
                    <a:p>
                      <a:pPr algn="r" fontAlgn="b"/>
                      <a:endParaRPr lang="tr-TR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Genel Toplam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469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0294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748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/>
        </p:nvGraphicFramePr>
        <p:xfrm>
          <a:off x="231775" y="883443"/>
          <a:ext cx="8680450" cy="5091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481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8780781"/>
              </p:ext>
            </p:extLst>
          </p:nvPr>
        </p:nvGraphicFramePr>
        <p:xfrm>
          <a:off x="30460" y="0"/>
          <a:ext cx="8964488" cy="674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768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332656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Aktif Kayıtlı Öğrencilerin Kayıt Şekli (2022)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740540"/>
              </p:ext>
            </p:extLst>
          </p:nvPr>
        </p:nvGraphicFramePr>
        <p:xfrm>
          <a:off x="611560" y="908720"/>
          <a:ext cx="7704856" cy="4446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13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1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22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Kayıtlanma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Şekli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Öğrenci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Sayıları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667 Sayılı KHK ile (</a:t>
                      </a:r>
                      <a:r>
                        <a:rPr lang="tr-TR" sz="11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Önlisans</a:t>
                      </a:r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veya Lisans) Eğitime Alınan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7143 Sayılı Kanun (11.05.2018) ile Kayıtlanan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7417 Sayılı Af Yasası ile yerleşen kaydını yaptıran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Denklik lisans tamamlama programı ile gelen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Enstitüye yerleştirilen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effectLst/>
                          <a:latin typeface="Calibri" panose="020F0502020204030204" pitchFamily="34" charset="0"/>
                        </a:rPr>
                        <a:t>Erasmus - Mundus Programı İle Gelen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Erasmus Değişim Programı İle Gelen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Hazırlık sınıfından başarısız olup türkçe programa alınan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Hükümet burslusu olarak gelen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İslam kalkınma burslusu olarak gelen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effectLst/>
                          <a:latin typeface="Calibri" panose="020F0502020204030204" pitchFamily="34" charset="0"/>
                        </a:rPr>
                        <a:t>Öğrenci değişim programı ile gelen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Pedagojik Formasyon ile gelen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Program değişikliği ile eğitime alınan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7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Şiddet Olayları ve İnsani Kriz Nedeniyle Yurt Dışından Yatay Geçişle Gelen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TCS ile eğitime alınan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Türkiye Burslusu Olarak Gelen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788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Üniversite/Fakülte/MYO/YO/Enstitiü/Bölüm isim değişikliğinden dolayı aktarım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Yatay geçişle gelen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Yatay geçişle yutdışındaki üniversitelerden gelen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YÖS ile eğitime alınan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4181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5629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YTB Burslusu Olarak Gelen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44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Genel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>
                          <a:effectLst/>
                        </a:rPr>
                        <a:t>Toplam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+mn-lt"/>
                        </a:rPr>
                        <a:t>5277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81" marR="8781" marT="8781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311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71600" y="11663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Aktif Kayıtlı Öğrencilerin </a:t>
            </a:r>
            <a:r>
              <a:rPr lang="tr-TR" b="1" dirty="0">
                <a:solidFill>
                  <a:srgbClr val="FFC000"/>
                </a:solidFill>
              </a:rPr>
              <a:t>Ülkelere Göre Dağılımı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344947"/>
              </p:ext>
            </p:extLst>
          </p:nvPr>
        </p:nvGraphicFramePr>
        <p:xfrm>
          <a:off x="971600" y="764704"/>
          <a:ext cx="7416824" cy="5630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74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</a:rPr>
                        <a:t>Sayı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</a:rPr>
                        <a:t>Uyruğu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2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Öğrenci</a:t>
                      </a:r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Sayısı</a:t>
                      </a:r>
                      <a:endParaRPr lang="en-US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</a:rPr>
                        <a:t>Sayı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</a:rPr>
                        <a:t>Uyruğu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Öğrenci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Sayısı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A.B.D.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ERİTRE DEVLETİ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AFGANİSTAN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27</a:t>
                      </a:r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ETİYOPYA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ALMANYA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28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ANGOLA CUMHURİYETİ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29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FİLDİŞİ SAHİLİ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6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ARNAVUTLUK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30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FİLİPİNLER CUMHURİYETİ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AVUSTRALYA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31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FİLİSTİN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AVUSTURYA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FRANSA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AZERBAYCAN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33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GABON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BANGLADESH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34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GAMBİA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BELÇİKA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35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BENİN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36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GİNE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BOSNA-HERSEK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37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GİNE BİSSAU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BREZİLYA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GÜNEY AFRİKA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BULGARİSTAN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39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GÜNEY SUDAN CUMHURİYETİ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BURKİNA FASO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GÜRCİSTAN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15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16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BURMA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41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HAİTİ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23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BURUNDİ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42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HİNDİSTAN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CEZAYİR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43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HOLLANDA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19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CİBUTİ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44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IRAK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ÇAD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45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İNGİLTERE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21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ÇİN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46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İRAN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22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DANİMARKA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47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İSPANYA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23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DİĞER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48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İSRAİL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24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EKVATOR GİNESİ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49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İSVEÇ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8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25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ENDONEZYA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50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7" marR="7907" marT="79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İSVİÇRE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45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954832" y="33006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Aktif Kayıtlı Öğrencilerin </a:t>
            </a:r>
            <a:r>
              <a:rPr lang="tr-TR" b="1" dirty="0">
                <a:solidFill>
                  <a:srgbClr val="FFC000"/>
                </a:solidFill>
              </a:rPr>
              <a:t>Ülkelere Göre Dağılımı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831603"/>
              </p:ext>
            </p:extLst>
          </p:nvPr>
        </p:nvGraphicFramePr>
        <p:xfrm>
          <a:off x="395536" y="980728"/>
          <a:ext cx="2736304" cy="58260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6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</a:rPr>
                        <a:t>Sayı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</a:rPr>
                        <a:t>Uyruğu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Öğrenci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Sayısı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51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İTALYA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52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JAPONYA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53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KAMBOÇYA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54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KAMERUN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55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KANADA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56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KARADAĞ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57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KAZAKİSTAN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58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KENYA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59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KIBRIS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60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KIRGIZİSTAN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61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KOLOMBİYA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62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KOMOR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63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KONGO CUMHURİYETİ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64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KONGO DEMOKRATİK CUMHURİYETİ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8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65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KOSOVA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66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LİBERYA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67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LİBYA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68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LÜBNAN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69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MADAGASKAR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70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MAKEDONYA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71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MALAWİ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72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MALEZYA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73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MALİ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74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MAURİTİUS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3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75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37" marR="8137" marT="81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MEKSİKA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128278"/>
              </p:ext>
            </p:extLst>
          </p:nvPr>
        </p:nvGraphicFramePr>
        <p:xfrm>
          <a:off x="3275856" y="941309"/>
          <a:ext cx="2736305" cy="5865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3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5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6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</a:rPr>
                        <a:t>Sayı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err="1">
                          <a:effectLst/>
                        </a:rPr>
                        <a:t>Uyruğu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Öğrenci</a:t>
                      </a:r>
                      <a:r>
                        <a:rPr lang="en-US" sz="1200" b="1" u="none" strike="noStrike" dirty="0">
                          <a:effectLst/>
                        </a:rPr>
                        <a:t> </a:t>
                      </a:r>
                      <a:r>
                        <a:rPr lang="en-US" sz="1200" b="1" u="none" strike="noStrike" dirty="0" err="1">
                          <a:effectLst/>
                        </a:rPr>
                        <a:t>Sayısı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76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MISIR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77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MOĞOLİSTAN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MOLDOVA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79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MORİTANYA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80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NEPAL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81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NİJER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82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NİJERYA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83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ORTA AFRİKA CUMHURİYETİ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84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ÖZBEKİSTAN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85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PAKİSTAN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86</a:t>
                      </a:r>
                      <a:endParaRPr lang="en-US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PARAGUAY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9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87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ROMANYA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88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RUANDA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89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RUSYA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247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90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SAO TOME VE PRİNCİPE DEMOKRATİK CUMHURİYETİ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91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SENEGAL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92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SIRBİSTAN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93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SİERRA LEONE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94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SLOVENYA CUMHURİYETİ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95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SOMALİ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53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96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SRİ LANKA D.S. CUMHURİYETİ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97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SUDAN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98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SURİYE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53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99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40" marR="7940" marT="794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T.C.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952295"/>
              </p:ext>
            </p:extLst>
          </p:nvPr>
        </p:nvGraphicFramePr>
        <p:xfrm>
          <a:off x="6189321" y="980728"/>
          <a:ext cx="2559143" cy="43631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3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4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05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err="1">
                          <a:effectLst/>
                        </a:rPr>
                        <a:t>Sayı</a:t>
                      </a:r>
                      <a:r>
                        <a:rPr lang="en-US" sz="1100" b="1" u="none" strike="noStrike" dirty="0">
                          <a:effectLst/>
                        </a:rPr>
                        <a:t> 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1" marR="9121" marT="912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 err="1">
                          <a:effectLst/>
                        </a:rPr>
                        <a:t>Uyruğu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1" marR="9121" marT="912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err="1">
                          <a:effectLst/>
                        </a:rPr>
                        <a:t>Öğrenci</a:t>
                      </a:r>
                      <a:r>
                        <a:rPr lang="en-US" sz="1100" b="1" u="none" strike="noStrike" dirty="0">
                          <a:effectLst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</a:rPr>
                        <a:t>Sayısı</a:t>
                      </a:r>
                      <a:endParaRPr lang="en-US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1" marR="9121" marT="9121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TACİKİSTAN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31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TANZANYA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TAYLAND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TOGO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TUNUS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TÜRKMENİSTAN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UGANDA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UKRAYNA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UYGUR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ÜRDÜN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VENEZUELA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YEMEN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YUNANİSTAN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ZAMBİA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ZİMBAVE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21" marR="9121" marT="91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Genel Toplam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5277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91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67923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Aktif Kayıtlı Öğrencilerin </a:t>
            </a:r>
            <a:r>
              <a:rPr lang="tr-TR" b="1" dirty="0">
                <a:solidFill>
                  <a:srgbClr val="FFC000"/>
                </a:solidFill>
              </a:rPr>
              <a:t>Üst Birimlere Göre Dağılımı </a:t>
            </a:r>
            <a:r>
              <a:rPr lang="tr-TR" b="1" dirty="0"/>
              <a:t>(2022)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627773"/>
              </p:ext>
            </p:extLst>
          </p:nvPr>
        </p:nvGraphicFramePr>
        <p:xfrm>
          <a:off x="251520" y="548670"/>
          <a:ext cx="4248472" cy="5976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3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2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90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 err="1">
                          <a:effectLst/>
                        </a:rPr>
                        <a:t>Sayı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err="1">
                          <a:effectLst/>
                        </a:rPr>
                        <a:t>Üst</a:t>
                      </a:r>
                      <a:r>
                        <a:rPr lang="en-US" sz="1100" b="1" u="none" strike="noStrike" dirty="0">
                          <a:effectLst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</a:rPr>
                        <a:t>Birim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err="1">
                          <a:effectLst/>
                        </a:rPr>
                        <a:t>Öğrencı</a:t>
                      </a:r>
                      <a:r>
                        <a:rPr lang="en-US" sz="1100" b="1" u="none" strike="noStrike" dirty="0">
                          <a:effectLst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</a:rPr>
                        <a:t>Sayısı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Adalet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Meslek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Yüksekokulu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Alaçam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Meslek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Yüksekokulu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Alaçam Meslek Yüksekokulu (İÖ)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Ali </a:t>
                      </a:r>
                      <a:r>
                        <a:rPr lang="en-US" sz="1100" u="none" strike="noStrike" dirty="0" err="1">
                          <a:effectLst/>
                        </a:rPr>
                        <a:t>Fuad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Başgil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Hukuk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Fakültesi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Bafra İşletme Fakültesi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Bafra Meslek Yüksekokulu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Bafra Turizm Meslek Yüksekokulu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Çarşamba İnsan ve Toplum Bilimleri Fakültesi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Çarşamba Ticaret Borsası Meslek Yüksekokulu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Çarşamba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Ticaret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Borsası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Meslek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Yüksekokulu</a:t>
                      </a:r>
                      <a:r>
                        <a:rPr lang="en-US" sz="1100" u="none" strike="noStrike" dirty="0">
                          <a:effectLst/>
                        </a:rPr>
                        <a:t> (İÖ)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Diş Hekimliği Fakültesi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Eğitim Fakültesi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Eğitim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Fakültesi</a:t>
                      </a:r>
                      <a:r>
                        <a:rPr lang="en-US" sz="1100" u="none" strike="noStrike" dirty="0">
                          <a:effectLst/>
                        </a:rPr>
                        <a:t> (İÖ)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Fen-Edebiyat Fakültesi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Fen-Edebiyat Fakültesi (İÖ)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Güzel Sanatlar Fakültesi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Havza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Meslek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Yüksekokulu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Havza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Meslek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Yüksekokulu</a:t>
                      </a:r>
                      <a:r>
                        <a:rPr lang="en-US" sz="1100" u="none" strike="noStrike" dirty="0">
                          <a:effectLst/>
                        </a:rPr>
                        <a:t> (İÖ)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19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İktisadi ve İdari Bilimler Fakültesi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İlahiyat Fakültesi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İlahiyat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</a:rPr>
                        <a:t>Fakültesi</a:t>
                      </a:r>
                      <a:r>
                        <a:rPr lang="en-US" sz="1100" u="none" strike="noStrike" dirty="0">
                          <a:effectLst/>
                        </a:rPr>
                        <a:t> (İÖ)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İletişim Fakültesi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9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İletişim Fakültesi (İÖ)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29" marR="9429" marT="94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372585"/>
              </p:ext>
            </p:extLst>
          </p:nvPr>
        </p:nvGraphicFramePr>
        <p:xfrm>
          <a:off x="4644008" y="548685"/>
          <a:ext cx="4248472" cy="59766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 err="1">
                          <a:effectLst/>
                        </a:rPr>
                        <a:t>Sayı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 err="1">
                          <a:effectLst/>
                        </a:rPr>
                        <a:t>Üst</a:t>
                      </a:r>
                      <a:r>
                        <a:rPr lang="en-US" sz="1050" b="1" u="none" strike="noStrike" dirty="0">
                          <a:effectLst/>
                        </a:rPr>
                        <a:t> </a:t>
                      </a:r>
                      <a:r>
                        <a:rPr lang="en-US" sz="1050" b="1" u="none" strike="noStrike" dirty="0" err="1">
                          <a:effectLst/>
                        </a:rPr>
                        <a:t>Birim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 err="1">
                          <a:effectLst/>
                        </a:rPr>
                        <a:t>Öğrencı</a:t>
                      </a:r>
                      <a:r>
                        <a:rPr lang="en-US" sz="1050" b="1" u="none" strike="noStrike" dirty="0">
                          <a:effectLst/>
                        </a:rPr>
                        <a:t> </a:t>
                      </a:r>
                      <a:r>
                        <a:rPr lang="en-US" sz="1050" b="1" u="none" strike="noStrike" dirty="0" err="1">
                          <a:effectLst/>
                        </a:rPr>
                        <a:t>Sayısı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24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İnsan ve Toplum Bilimleri Fakültesi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25</a:t>
                      </a:r>
                      <a:endParaRPr lang="en-US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Lisansüstü Eğitim Enstitüsü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26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Mimarlık Fakültesi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27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Mühendislik Fakültesi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28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Mühendislik Fakültesi (İÖ)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29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Pedagojik Formasyon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5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30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Sağlık Bilimleri Fakültesi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5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31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Sağlık Hizmetleri Meslek Yüksekokulu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32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Sağlık Hizmetleri Meslek Yüksekokulu (İÖ)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33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Samsun Meslek Yüksekokulu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34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Samsun Sağlık Yüksekokulu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35</a:t>
                      </a:r>
                      <a:endParaRPr lang="en-US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Terme Meslek Yüksekokulu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36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Tıp Fakültesi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37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Turizm Fakültesi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38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Veteriner Fakültesi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39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Vezirköprü Meslek Yüksekokulu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40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Vezirköprü Meslek Yüksekokulu (İÖ)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685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41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Yabancı Diller Yüksekokulu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42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effectLst/>
                          <a:latin typeface="Calibri" panose="020F0502020204030204" pitchFamily="34" charset="0"/>
                        </a:rPr>
                        <a:t>Yaşar Doğu Spor Bilimleri Fakültesi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685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43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effectLst/>
                          <a:latin typeface="Calibri" panose="020F0502020204030204" pitchFamily="34" charset="0"/>
                        </a:rPr>
                        <a:t>Yaşar Doğu Spor Bilimleri Fakültesi (İÖ)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44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Yeşilyurt Demir Çelik Meslek Yüksekokulu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685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45</a:t>
                      </a:r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Ziraat Fakültesi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6856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 dirty="0">
                          <a:effectLst/>
                          <a:latin typeface="Calibri" panose="020F0502020204030204" pitchFamily="34" charset="0"/>
                        </a:rPr>
                        <a:t>Genel</a:t>
                      </a:r>
                      <a:r>
                        <a:rPr lang="tr-TR" sz="1050" b="1" i="0" u="none" strike="noStrike" baseline="0" dirty="0">
                          <a:effectLst/>
                          <a:latin typeface="Calibri" panose="020F0502020204030204" pitchFamily="34" charset="0"/>
                        </a:rPr>
                        <a:t> Toplam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effectLst/>
                          <a:latin typeface="Calibri" panose="020F0502020204030204" pitchFamily="34" charset="0"/>
                        </a:rPr>
                        <a:t>5277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8172"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79" marR="7579" marT="7579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917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475656" y="26064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Aktif Kayıtlı Öğrencilerin </a:t>
            </a:r>
            <a:r>
              <a:rPr lang="tr-TR" b="1" dirty="0">
                <a:solidFill>
                  <a:srgbClr val="FFC000"/>
                </a:solidFill>
              </a:rPr>
              <a:t>Birimlere Göre Dağılımı </a:t>
            </a:r>
            <a:r>
              <a:rPr lang="tr-TR" b="1" dirty="0"/>
              <a:t>(2022)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834568"/>
              </p:ext>
            </p:extLst>
          </p:nvPr>
        </p:nvGraphicFramePr>
        <p:xfrm>
          <a:off x="467544" y="692696"/>
          <a:ext cx="8064894" cy="58355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4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3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39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88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48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 err="1">
                          <a:effectLst/>
                        </a:rPr>
                        <a:t>Sayı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 err="1">
                          <a:effectLst/>
                        </a:rPr>
                        <a:t>Birim</a:t>
                      </a:r>
                      <a:r>
                        <a:rPr lang="en-US" sz="1050" b="1" u="none" strike="noStrike" dirty="0">
                          <a:effectLst/>
                        </a:rPr>
                        <a:t> </a:t>
                      </a:r>
                      <a:r>
                        <a:rPr lang="en-US" sz="1050" b="1" u="none" strike="noStrike" dirty="0" err="1">
                          <a:effectLst/>
                        </a:rPr>
                        <a:t>Adı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 err="1">
                          <a:effectLst/>
                        </a:rPr>
                        <a:t>Erkek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</a:rPr>
                        <a:t>Kadın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 err="1">
                          <a:effectLst/>
                        </a:rPr>
                        <a:t>Genel</a:t>
                      </a:r>
                      <a:r>
                        <a:rPr lang="en-US" sz="1050" b="1" u="none" strike="noStrike" dirty="0">
                          <a:effectLst/>
                        </a:rPr>
                        <a:t> </a:t>
                      </a:r>
                      <a:r>
                        <a:rPr lang="en-US" sz="1050" b="1" u="none" strike="noStrike" dirty="0" err="1">
                          <a:effectLst/>
                        </a:rPr>
                        <a:t>Toplam</a:t>
                      </a:r>
                      <a:endParaRPr lang="en-US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(DSPL) Sanat ve Tasarım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Acil Hemşireliği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Adalet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Calibri" panose="020F0502020204030204" pitchFamily="34" charset="0"/>
                        </a:rPr>
                        <a:t>Ağız Diş ve Çene Cerrahisi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Ağız ve Diş Sağlığı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Akıllı Sistemler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Almanca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Anatomi (Tıp)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Anestezi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Antrenörlük Eğitimi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Antrenörlük Eğitimi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Arapça Mütercim ve Tercümanlık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Arkeoloji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Arkeoloji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Bahçe Bitkileri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Bahçe Bitkileri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Bankacılık ve Sigortacılık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Basım ve Yayım Teknolojileri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Beden Eğitimi ve Spor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Beden Eğitimi ve Spor Öğretmenliği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Beslenme Bilimleri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Beslenme ve Diyetetik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Bilgisayar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Bilgisayar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Bilgisayar Programcılığı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Bilgisayar Programcılığı Programı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Bilgisayar ve Öğretim Teknolojileri Eğitimi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Bilgisayar ve Öğretim Teknolojileri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Bilişim Güvenliği Teknolojisi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Bitki Koruma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Bitki Koruma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4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Bitki Koruma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591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527957"/>
              </p:ext>
            </p:extLst>
          </p:nvPr>
        </p:nvGraphicFramePr>
        <p:xfrm>
          <a:off x="251520" y="404664"/>
          <a:ext cx="8496944" cy="6200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9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1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3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8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Biyoloji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Biyoloji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Biyoloji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Biyomedikal Cihaz Teknolojisi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Büro Yönetimi ve Yönetici Asistanlığı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Coğrafya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Coğrafya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Çağrı Merkezi Hizmetleri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Çevre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Çevre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Çocuk Gelişimi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Çocuk Gelişimi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Deniz ve Liman İşletmeciliği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Dış Ticaret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Dil ve Konuşma Terapisi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Diş Hekimliği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Diş Protez Teknolojisi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Diyaliz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Ebelik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Ebelik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Eğitim Bilimleri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Elektrik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Elektrik-Elektronik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Elektrik-Elektronik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Elektronik Teknolojisi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Emlak Yönetimi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Endodonti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Endüstri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Endüstriyel Kalıpçılık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Endüstriyel Tasarım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Felsefe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Felsefe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Felsefe ve Din Bilimleri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Fen Bilgisi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7487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Fizik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703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034279"/>
              </p:ext>
            </p:extLst>
          </p:nvPr>
        </p:nvGraphicFramePr>
        <p:xfrm>
          <a:off x="323528" y="260664"/>
          <a:ext cx="8496945" cy="6285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9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1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3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8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Fizik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Fizik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Fizyoterapi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Fizyoterapi ve Rehabilitasyon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Fransızca Öğretmenliği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Gazetecilik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Gıda Kalite Kontrolü ve Analizi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Gıda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Gıda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Gıda Teknolojisi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Girişimcilik ve Yenilikçilik (DSPL)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Görsel İletişim Tasarımı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Görsel İletişim Tasarımı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Grafik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Grafik Tasarımı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Güzel Sanatlar Eğitimi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Halk Sağlığı Hemşireliği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3374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Halkla İlişkiler ve Tanıtım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Halkla İlişkiler ve Tanıtım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Halkla İlişkiler ve Tanıtım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Harita Mühendisliği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Harita Mühendisliği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Hayvan Besleme ve Beslenme Hastalıkları (Veteriner)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Hemşirelik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Hemşirelik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Hesaplamalı Bilimler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Histoloji ve Embriyoloji (Tıp)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Hukuk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İç Mekan Tasarımı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İktisat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İktisat (İngilizce)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İktisat Bölümü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İlahiyat Programı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94102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İletişim Bilimleri (Disiplinlerarası)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3097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İletişim ve Tasarımı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5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3460</Words>
  <Application>Microsoft Office PowerPoint</Application>
  <PresentationFormat>Ekran Gösterisi (4:3)</PresentationFormat>
  <Paragraphs>2373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2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Computer</dc:creator>
  <cp:lastModifiedBy>bekir korkut</cp:lastModifiedBy>
  <cp:revision>60</cp:revision>
  <dcterms:created xsi:type="dcterms:W3CDTF">2021-01-25T18:11:04Z</dcterms:created>
  <dcterms:modified xsi:type="dcterms:W3CDTF">2023-03-14T11:17:53Z</dcterms:modified>
</cp:coreProperties>
</file>