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0" r:id="rId4"/>
    <p:sldId id="258"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96" r:id="rId19"/>
    <p:sldId id="299" r:id="rId20"/>
    <p:sldId id="300" r:id="rId21"/>
    <p:sldId id="278" r:id="rId22"/>
    <p:sldId id="279" r:id="rId23"/>
    <p:sldId id="280" r:id="rId24"/>
    <p:sldId id="282" r:id="rId25"/>
    <p:sldId id="283" r:id="rId26"/>
    <p:sldId id="284" r:id="rId27"/>
    <p:sldId id="285" r:id="rId28"/>
    <p:sldId id="287" r:id="rId29"/>
    <p:sldId id="288" r:id="rId30"/>
    <p:sldId id="289" r:id="rId31"/>
    <p:sldId id="290" r:id="rId32"/>
    <p:sldId id="291" r:id="rId33"/>
    <p:sldId id="292" r:id="rId34"/>
    <p:sldId id="293" r:id="rId35"/>
    <p:sldId id="297" r:id="rId36"/>
    <p:sldId id="298" r:id="rId37"/>
    <p:sldId id="301" r:id="rId38"/>
    <p:sldId id="302"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17.07.2023</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17.07.2023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17.07.2023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17.07.2023</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17.07.2023</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17.07.2023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17.07.2023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17.07.2023</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17.07.2023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17.07.2023</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17.07.2023</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17.07.2023</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erasmus.omu.edu.tr/uploads/staff_teaching_invitation.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ozge.genc@omu.edu.tr"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erasmus.omu.edu.tr/tr%20sitesinde%20KA13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mailto:ozge.genc@omu.edu.tr"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809653" y="2204864"/>
            <a:ext cx="7236296" cy="1584176"/>
          </a:xfrm>
          <a:solidFill>
            <a:schemeClr val="accent1">
              <a:lumMod val="60000"/>
              <a:lumOff val="40000"/>
            </a:schemeClr>
          </a:solidFill>
        </p:spPr>
        <p:txBody>
          <a:bodyPr>
            <a:noAutofit/>
          </a:bodyPr>
          <a:lstStyle/>
          <a:p>
            <a:pPr algn="ctr"/>
            <a:r>
              <a:rPr lang="tr-TR" sz="2400" dirty="0" smtClean="0"/>
              <a:t>2023 YILI ERASMUS+ PERSONEL HAREKETLİLİĞİ</a:t>
            </a:r>
            <a:br>
              <a:rPr lang="tr-TR" sz="2400" dirty="0" smtClean="0"/>
            </a:br>
            <a:r>
              <a:rPr lang="tr-TR" sz="2400" dirty="0" smtClean="0"/>
              <a:t>BİLGİLENDİRME TOPLANTISI</a:t>
            </a:r>
            <a:br>
              <a:rPr lang="tr-TR" sz="2400" dirty="0" smtClean="0"/>
            </a:br>
            <a:r>
              <a:rPr lang="tr-TR" sz="2400" dirty="0" smtClean="0"/>
              <a:t>17.07.2023</a:t>
            </a:r>
            <a:endParaRPr lang="tr-TR" sz="2400" dirty="0"/>
          </a:p>
        </p:txBody>
      </p:sp>
      <p:sp>
        <p:nvSpPr>
          <p:cNvPr id="3" name="Alt Başlık 2"/>
          <p:cNvSpPr>
            <a:spLocks noGrp="1"/>
          </p:cNvSpPr>
          <p:nvPr>
            <p:ph type="subTitle" idx="1"/>
          </p:nvPr>
        </p:nvSpPr>
        <p:spPr>
          <a:xfrm>
            <a:off x="2339752" y="4509120"/>
            <a:ext cx="6480720" cy="1371600"/>
          </a:xfrm>
          <a:scene3d>
            <a:camera prst="orthographicFront"/>
            <a:lightRig rig="threePt" dir="t"/>
          </a:scene3d>
          <a:sp3d>
            <a:bevelT w="114300" prst="artDeco"/>
          </a:sp3d>
        </p:spPr>
        <p:txBody>
          <a:bodyPr/>
          <a:lstStyle/>
          <a:p>
            <a:r>
              <a:rPr lang="tr-TR" dirty="0" smtClean="0">
                <a:solidFill>
                  <a:schemeClr val="accent1">
                    <a:lumMod val="50000"/>
                  </a:schemeClr>
                </a:solidFill>
              </a:rPr>
              <a:t>«KA131 DERS VERME HAREKETLİLİĞİ»</a:t>
            </a:r>
            <a:endParaRPr lang="tr-TR" dirty="0">
              <a:solidFill>
                <a:schemeClr val="accent1">
                  <a:lumMod val="50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255827"/>
            <a:ext cx="1833245" cy="372110"/>
          </a:xfrm>
          <a:prstGeom prst="rect">
            <a:avLst/>
          </a:prstGeom>
          <a:ln>
            <a:noFill/>
          </a:ln>
          <a:effectLst>
            <a:outerShdw blurRad="292100" dist="139700" dir="2700000" algn="tl" rotWithShape="0">
              <a:srgbClr val="333333">
                <a:alpha val="65000"/>
              </a:srgbClr>
            </a:outerShdw>
          </a:effectLst>
        </p:spPr>
      </p:pic>
      <p:pic>
        <p:nvPicPr>
          <p:cNvPr id="5" name="Resim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79" y="964527"/>
            <a:ext cx="648072" cy="738711"/>
          </a:xfrm>
          <a:prstGeom prst="rect">
            <a:avLst/>
          </a:prstGeom>
          <a:ln>
            <a:noFill/>
          </a:ln>
          <a:effectLst>
            <a:outerShdw blurRad="292100" dist="139700" dir="2700000" algn="tl" rotWithShape="0">
              <a:srgbClr val="333333">
                <a:alpha val="65000"/>
              </a:srgbClr>
            </a:outerShdw>
          </a:effectLst>
        </p:spPr>
      </p:pic>
      <p:sp>
        <p:nvSpPr>
          <p:cNvPr id="6" name="Metin kutusu 5"/>
          <p:cNvSpPr txBox="1"/>
          <p:nvPr/>
        </p:nvSpPr>
        <p:spPr>
          <a:xfrm>
            <a:off x="1835695" y="451415"/>
            <a:ext cx="7560840" cy="400110"/>
          </a:xfrm>
          <a:prstGeom prst="rect">
            <a:avLst/>
          </a:prstGeom>
          <a:noFill/>
        </p:spPr>
        <p:txBody>
          <a:bodyPr wrap="square" rtlCol="0">
            <a:spAutoFit/>
          </a:bodyPr>
          <a:lstStyle/>
          <a:p>
            <a:r>
              <a:rPr lang="tr-TR" sz="2000" b="1" dirty="0" smtClean="0">
                <a:solidFill>
                  <a:schemeClr val="accent5">
                    <a:lumMod val="50000"/>
                  </a:schemeClr>
                </a:solidFill>
              </a:rPr>
              <a:t>ONDOKUZ MAYIS ÜNİVERSİTESİ ERASMUS OFİSİ</a:t>
            </a:r>
            <a:endParaRPr lang="tr-TR" sz="2000" b="1" dirty="0">
              <a:solidFill>
                <a:schemeClr val="accent5">
                  <a:lumMod val="50000"/>
                </a:schemeClr>
              </a:solidFill>
            </a:endParaRPr>
          </a:p>
        </p:txBody>
      </p:sp>
    </p:spTree>
    <p:extLst>
      <p:ext uri="{BB962C8B-B14F-4D97-AF65-F5344CB8AC3E}">
        <p14:creationId xmlns:p14="http://schemas.microsoft.com/office/powerpoint/2010/main" val="3646300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74386"/>
            <a:ext cx="8424936" cy="2862322"/>
          </a:xfrm>
          <a:prstGeom prst="rect">
            <a:avLst/>
          </a:prstGeom>
        </p:spPr>
        <p:txBody>
          <a:bodyPr wrap="square">
            <a:spAutoFit/>
          </a:bodyPr>
          <a:lstStyle/>
          <a:p>
            <a:r>
              <a:rPr lang="tr-TR" b="1" dirty="0" smtClean="0">
                <a:solidFill>
                  <a:srgbClr val="FF0000"/>
                </a:solidFill>
                <a:hlinkClick r:id="rId2"/>
              </a:rPr>
              <a:t>Mesafe Hesaplayıcı: </a:t>
            </a:r>
            <a:r>
              <a:rPr lang="tr-TR" b="1" dirty="0" smtClean="0">
                <a:hlinkClick r:id="rId2"/>
              </a:rPr>
              <a:t>http</a:t>
            </a:r>
            <a:r>
              <a:rPr lang="tr-TR" b="1" dirty="0">
                <a:hlinkClick r:id="rId2"/>
              </a:rPr>
              <a:t>://ec.europa.eu/programmes/erasmus-plus/tools/distance_en.htm</a:t>
            </a:r>
            <a:endParaRPr lang="tr-TR" dirty="0"/>
          </a:p>
          <a:p>
            <a:pPr marL="285750" indent="-285750">
              <a:buFont typeface="Wingdings" pitchFamily="2" charset="2"/>
              <a:buChar char="Ø"/>
            </a:pPr>
            <a:r>
              <a:rPr lang="tr-TR" dirty="0" smtClean="0"/>
              <a:t>Mesafe </a:t>
            </a:r>
            <a:r>
              <a:rPr lang="tr-TR" dirty="0"/>
              <a:t>hesaplayıcısı aracılığı ile personelin yerleşik olduğu yerden, faaliyet yerine kadar olan iki nokta arasının km değeri tespit edilmeli ve aşağıdaki tablo kullanılarak seyahat hibesi </a:t>
            </a:r>
            <a:r>
              <a:rPr lang="tr-TR" dirty="0" smtClean="0"/>
              <a:t>hesaplanır.  </a:t>
            </a:r>
            <a:r>
              <a:rPr lang="tr-TR" dirty="0"/>
              <a:t>Mesafe hesaplayıcıda çıkan kilometrenin aşağıdaki tablodaki hibe karşılığı gidiş-dönüş rakamı olup, söz konusu miktar ikiyle çarpılmaz. Personelin aktarmalı olarak seyahat etmesi, yukarıda belirtilen mesafe hesaplaması ile varılan mesafeyi etkilemez.</a:t>
            </a:r>
          </a:p>
          <a:p>
            <a:r>
              <a:rPr lang="tr-TR" dirty="0"/>
              <a:t> </a:t>
            </a:r>
          </a:p>
        </p:txBody>
      </p:sp>
      <p:sp>
        <p:nvSpPr>
          <p:cNvPr id="3" name="Dikdörtgen 2"/>
          <p:cNvSpPr/>
          <p:nvPr/>
        </p:nvSpPr>
        <p:spPr>
          <a:xfrm>
            <a:off x="467544" y="433255"/>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pic>
        <p:nvPicPr>
          <p:cNvPr id="5" name="Resim 4"/>
          <p:cNvPicPr/>
          <p:nvPr/>
        </p:nvPicPr>
        <p:blipFill>
          <a:blip r:embed="rId3"/>
          <a:stretch>
            <a:fillRect/>
          </a:stretch>
        </p:blipFill>
        <p:spPr>
          <a:xfrm>
            <a:off x="1907704" y="3808507"/>
            <a:ext cx="5540375" cy="2210435"/>
          </a:xfrm>
          <a:prstGeom prst="rect">
            <a:avLst/>
          </a:prstGeom>
        </p:spPr>
      </p:pic>
    </p:spTree>
    <p:extLst>
      <p:ext uri="{BB962C8B-B14F-4D97-AF65-F5344CB8AC3E}">
        <p14:creationId xmlns:p14="http://schemas.microsoft.com/office/powerpoint/2010/main" val="2126901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1430" y="476672"/>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sp>
        <p:nvSpPr>
          <p:cNvPr id="3" name="Dikdörtgen 2"/>
          <p:cNvSpPr/>
          <p:nvPr/>
        </p:nvSpPr>
        <p:spPr>
          <a:xfrm>
            <a:off x="731430" y="1268760"/>
            <a:ext cx="7873018" cy="4247317"/>
          </a:xfrm>
          <a:prstGeom prst="rect">
            <a:avLst/>
          </a:prstGeom>
        </p:spPr>
        <p:txBody>
          <a:bodyPr wrap="square">
            <a:spAutoFit/>
          </a:bodyPr>
          <a:lstStyle/>
          <a:p>
            <a:pPr marL="285750" indent="-285750">
              <a:buFont typeface="Wingdings" pitchFamily="2" charset="2"/>
              <a:buChar char="Ø"/>
            </a:pPr>
            <a:r>
              <a:rPr lang="tr-TR" dirty="0"/>
              <a:t>Seyahatin başlangıç noktasının gönderen kuruluşun bulunduğu, faaliyetin gerçekleştirildiği yerin de ev sahibi kuruluşun bulunduğu yer olduğu varsayılır. </a:t>
            </a:r>
            <a:endParaRPr lang="tr-TR" dirty="0" smtClean="0"/>
          </a:p>
          <a:p>
            <a:endParaRPr lang="tr-TR" dirty="0" smtClean="0"/>
          </a:p>
          <a:p>
            <a:pPr marL="285750" indent="-285750">
              <a:buFont typeface="Wingdings" pitchFamily="2" charset="2"/>
              <a:buChar char="Ø"/>
            </a:pPr>
            <a:r>
              <a:rPr lang="tr-TR" dirty="0" smtClean="0"/>
              <a:t>Seyahat </a:t>
            </a:r>
            <a:r>
              <a:rPr lang="tr-TR" dirty="0"/>
              <a:t>başlangıç noktasının gönderen kurumun bulunduğu şehirden farklı bir şehir olması ya da faaliyetin ev sahibi kurumun yerleşik olduğu şehirden başka bir şehirde gerçekleşiyor olması halinde, değişiklik seyahatin farklı bir mesafe bandına girmesine yol açıyorsa, seyahat faturaları istenir ve gerçekleşen mesafe bandına göre hibe verilir. </a:t>
            </a:r>
            <a:endParaRPr lang="tr-TR" dirty="0" smtClean="0"/>
          </a:p>
          <a:p>
            <a:endParaRPr lang="tr-TR" dirty="0" smtClean="0"/>
          </a:p>
          <a:p>
            <a:pPr marL="285750" indent="-285750">
              <a:buFont typeface="Wingdings" pitchFamily="2" charset="2"/>
              <a:buChar char="Ø"/>
            </a:pPr>
            <a:r>
              <a:rPr lang="tr-TR" dirty="0" smtClean="0"/>
              <a:t>Farklı </a:t>
            </a:r>
            <a:r>
              <a:rPr lang="tr-TR" dirty="0"/>
              <a:t>bir başlangıç noktası ya da faaliyet yerinin rapor edilmesi halinde bu farklılığın sebebi raporda belirtilir, olası denetimlerde sunulmak üzere seyahat başlangıç ve bitiş noktalarını gösteren belgeler ve faturalar personel dosyasında muhafaza edilir.</a:t>
            </a:r>
          </a:p>
        </p:txBody>
      </p:sp>
    </p:spTree>
    <p:extLst>
      <p:ext uri="{BB962C8B-B14F-4D97-AF65-F5344CB8AC3E}">
        <p14:creationId xmlns:p14="http://schemas.microsoft.com/office/powerpoint/2010/main" val="234912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4616" y="764704"/>
            <a:ext cx="7925816" cy="2308324"/>
          </a:xfrm>
          <a:prstGeom prst="rect">
            <a:avLst/>
          </a:prstGeom>
        </p:spPr>
        <p:txBody>
          <a:bodyPr wrap="square">
            <a:spAutoFit/>
          </a:bodyPr>
          <a:lstStyle/>
          <a:p>
            <a:r>
              <a:rPr lang="tr-TR" b="1" dirty="0">
                <a:solidFill>
                  <a:srgbClr val="FF0000"/>
                </a:solidFill>
              </a:rPr>
              <a:t>Personele Yapılacak Ödeme</a:t>
            </a:r>
            <a:endParaRPr lang="tr-TR" dirty="0">
              <a:solidFill>
                <a:srgbClr val="FF0000"/>
              </a:solidFill>
            </a:endParaRPr>
          </a:p>
          <a:p>
            <a:pPr marL="285750" indent="-285750">
              <a:buFont typeface="Wingdings" pitchFamily="2" charset="2"/>
              <a:buChar char="Ø"/>
            </a:pPr>
            <a:r>
              <a:rPr lang="tr-TR" dirty="0"/>
              <a:t>Üniversitemiz , yararlanıcıya faaliyet dönemi başlamadan veya yurtdışına çıkmadan önce ödeme </a:t>
            </a:r>
            <a:r>
              <a:rPr lang="tr-TR" dirty="0" smtClean="0"/>
              <a:t>yapar.</a:t>
            </a:r>
          </a:p>
          <a:p>
            <a:pPr marL="285750" indent="-285750">
              <a:buFont typeface="Wingdings" pitchFamily="2" charset="2"/>
              <a:buChar char="Ø"/>
            </a:pPr>
            <a:r>
              <a:rPr lang="tr-TR" dirty="0" smtClean="0"/>
              <a:t>Hibe </a:t>
            </a:r>
            <a:r>
              <a:rPr lang="tr-TR" dirty="0"/>
              <a:t>ödemeleri vergi kesintilerine tabi tutulmaksızın, Avro olarak </a:t>
            </a:r>
            <a:r>
              <a:rPr lang="tr-TR" dirty="0" smtClean="0"/>
              <a:t>yapılır.</a:t>
            </a:r>
          </a:p>
          <a:p>
            <a:pPr marL="285750" indent="-285750">
              <a:buFont typeface="Wingdings" pitchFamily="2" charset="2"/>
              <a:buChar char="Ø"/>
            </a:pPr>
            <a:r>
              <a:rPr lang="tr-TR" dirty="0" smtClean="0"/>
              <a:t>Faaliyetin </a:t>
            </a:r>
            <a:r>
              <a:rPr lang="tr-TR" dirty="0"/>
              <a:t>gerçekleşmediği durumlarda yararlanıcıya herhangi bir hibe ödemesi yapılmaz</a:t>
            </a:r>
            <a:r>
              <a:rPr lang="tr-TR" dirty="0" smtClean="0"/>
              <a:t>. </a:t>
            </a:r>
            <a:r>
              <a:rPr lang="tr-TR" dirty="0"/>
              <a:t>Ödeme yapılmışsa iade alınır.</a:t>
            </a:r>
          </a:p>
          <a:p>
            <a:r>
              <a:rPr lang="tr-TR" dirty="0"/>
              <a:t> </a:t>
            </a:r>
          </a:p>
        </p:txBody>
      </p:sp>
      <p:sp>
        <p:nvSpPr>
          <p:cNvPr id="3" name="Dikdörtgen 2"/>
          <p:cNvSpPr/>
          <p:nvPr/>
        </p:nvSpPr>
        <p:spPr>
          <a:xfrm>
            <a:off x="683568" y="2780928"/>
            <a:ext cx="7704856" cy="1477328"/>
          </a:xfrm>
          <a:prstGeom prst="rect">
            <a:avLst/>
          </a:prstGeom>
        </p:spPr>
        <p:txBody>
          <a:bodyPr wrap="square">
            <a:spAutoFit/>
          </a:bodyPr>
          <a:lstStyle/>
          <a:p>
            <a:r>
              <a:rPr lang="tr-TR" b="1" dirty="0">
                <a:solidFill>
                  <a:srgbClr val="FF0000"/>
                </a:solidFill>
              </a:rPr>
              <a:t>Ödemede Kesinti Yapılması</a:t>
            </a:r>
            <a:endParaRPr lang="tr-TR" dirty="0">
              <a:solidFill>
                <a:srgbClr val="FF0000"/>
              </a:solidFill>
            </a:endParaRPr>
          </a:p>
          <a:p>
            <a:pPr marL="285750" indent="-285750">
              <a:buFont typeface="Wingdings" pitchFamily="2" charset="2"/>
              <a:buChar char="Ø"/>
            </a:pPr>
            <a:r>
              <a:rPr lang="tr-TR" dirty="0"/>
              <a:t>Hareketliliğe katılımı kanıtlayan belgelerin teslim edilmemesi durumunda (katılım sertifikası) hareketlilik geçersiz sayılır ve personele hibe ödenmez, başlangıçta ödenen hibe tahsil edilir. </a:t>
            </a:r>
          </a:p>
          <a:p>
            <a:r>
              <a:rPr lang="tr-TR" dirty="0"/>
              <a:t> </a:t>
            </a:r>
          </a:p>
        </p:txBody>
      </p:sp>
      <p:sp>
        <p:nvSpPr>
          <p:cNvPr id="4" name="Dikdörtgen 3"/>
          <p:cNvSpPr/>
          <p:nvPr/>
        </p:nvSpPr>
        <p:spPr>
          <a:xfrm>
            <a:off x="534616" y="4005064"/>
            <a:ext cx="7909404" cy="2308324"/>
          </a:xfrm>
          <a:prstGeom prst="rect">
            <a:avLst/>
          </a:prstGeom>
        </p:spPr>
        <p:txBody>
          <a:bodyPr wrap="square">
            <a:spAutoFit/>
          </a:bodyPr>
          <a:lstStyle/>
          <a:p>
            <a:r>
              <a:rPr lang="tr-TR" b="1" dirty="0" err="1">
                <a:solidFill>
                  <a:srgbClr val="FF0000"/>
                </a:solidFill>
              </a:rPr>
              <a:t>Hibesiz</a:t>
            </a:r>
            <a:r>
              <a:rPr lang="tr-TR" b="1" dirty="0">
                <a:solidFill>
                  <a:srgbClr val="FF0000"/>
                </a:solidFill>
              </a:rPr>
              <a:t> (“0” Hibeli) Personel Olma Durumu</a:t>
            </a:r>
            <a:endParaRPr lang="tr-TR" dirty="0">
              <a:solidFill>
                <a:srgbClr val="FF0000"/>
              </a:solidFill>
            </a:endParaRPr>
          </a:p>
          <a:p>
            <a:pPr marL="285750" indent="-285750">
              <a:buFont typeface="Wingdings" pitchFamily="2" charset="2"/>
              <a:buChar char="Ø"/>
            </a:pPr>
            <a:r>
              <a:rPr lang="tr-TR" dirty="0"/>
              <a:t>Personel istediği takdirde hibe almaksızın faaliyete katılabilir. Faaliyetten </a:t>
            </a:r>
            <a:r>
              <a:rPr lang="tr-TR" dirty="0" err="1"/>
              <a:t>hibesiz</a:t>
            </a:r>
            <a:r>
              <a:rPr lang="tr-TR" dirty="0"/>
              <a:t> faydalanılabilmek için de başvuru yapılması ve başvurunun diğer başvurularla beraber değerlendirmeye tabi tutulması </a:t>
            </a:r>
            <a:r>
              <a:rPr lang="tr-TR" dirty="0" smtClean="0"/>
              <a:t>gerekmektedir.</a:t>
            </a:r>
          </a:p>
          <a:p>
            <a:pPr marL="285750" indent="-285750">
              <a:buFont typeface="Wingdings" pitchFamily="2" charset="2"/>
              <a:buChar char="Ø"/>
            </a:pPr>
            <a:r>
              <a:rPr lang="tr-TR" dirty="0" err="1" smtClean="0"/>
              <a:t>Hibesiz</a:t>
            </a:r>
            <a:r>
              <a:rPr lang="tr-TR" dirty="0" smtClean="0"/>
              <a:t> </a:t>
            </a:r>
            <a:r>
              <a:rPr lang="tr-TR" dirty="0"/>
              <a:t>personelin farkı, kendisine ödeme yapılmamasıdır. Hibe alınmaması, personelin seçim sürecine dâhil olmamasına gerekçe değildir.</a:t>
            </a:r>
          </a:p>
        </p:txBody>
      </p:sp>
    </p:spTree>
    <p:extLst>
      <p:ext uri="{BB962C8B-B14F-4D97-AF65-F5344CB8AC3E}">
        <p14:creationId xmlns:p14="http://schemas.microsoft.com/office/powerpoint/2010/main" val="960819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548680"/>
            <a:ext cx="8136904" cy="5632311"/>
          </a:xfrm>
          <a:prstGeom prst="rect">
            <a:avLst/>
          </a:prstGeom>
        </p:spPr>
        <p:txBody>
          <a:bodyPr wrap="square">
            <a:spAutoFit/>
          </a:bodyPr>
          <a:lstStyle/>
          <a:p>
            <a:r>
              <a:rPr lang="tr-TR" b="1" dirty="0">
                <a:solidFill>
                  <a:srgbClr val="FF0000"/>
                </a:solidFill>
              </a:rPr>
              <a:t>Planlanan Faaliyet Dönemi Tamamlanmadan </a:t>
            </a:r>
            <a:r>
              <a:rPr lang="tr-TR" b="1" dirty="0" smtClean="0">
                <a:solidFill>
                  <a:srgbClr val="FF0000"/>
                </a:solidFill>
              </a:rPr>
              <a:t>Dönülmesi</a:t>
            </a:r>
          </a:p>
          <a:p>
            <a:endParaRPr lang="tr-TR" dirty="0">
              <a:solidFill>
                <a:srgbClr val="FF0000"/>
              </a:solidFill>
            </a:endParaRPr>
          </a:p>
          <a:p>
            <a:pPr marL="285750" indent="-285750">
              <a:buFont typeface="Wingdings" pitchFamily="2" charset="2"/>
              <a:buChar char="Ø"/>
            </a:pPr>
            <a:r>
              <a:rPr lang="tr-TR" dirty="0"/>
              <a:t>Avrupa Komisyonu tarafından ilan edilen Genel Teklif </a:t>
            </a:r>
            <a:r>
              <a:rPr lang="tr-TR" dirty="0" err="1"/>
              <a:t>Çağrısı’nda</a:t>
            </a:r>
            <a:r>
              <a:rPr lang="tr-TR" dirty="0"/>
              <a:t> belirtildiği üzere, personel hareketliliği faaliyetleri asgari 2 gün sürer. Hareketlilik süresinin asgari sürenin altında olması durumunda söz konusu hareketlilik için hibe ödemesi yapılmaz. </a:t>
            </a:r>
          </a:p>
          <a:p>
            <a:r>
              <a:rPr lang="tr-TR" dirty="0"/>
              <a:t> </a:t>
            </a:r>
          </a:p>
          <a:p>
            <a:pPr marL="285750" indent="-285750">
              <a:buFont typeface="Wingdings" pitchFamily="2" charset="2"/>
              <a:buChar char="Ø"/>
            </a:pPr>
            <a:r>
              <a:rPr lang="tr-TR" dirty="0"/>
              <a:t>Personelin, mücbir </a:t>
            </a:r>
            <a:r>
              <a:rPr lang="tr-TR" dirty="0" smtClean="0"/>
              <a:t>sebeplerle </a:t>
            </a:r>
            <a:r>
              <a:rPr lang="tr-TR" dirty="0"/>
              <a:t>(zorunluluk sebepleri, ailevi sebepler, sağlık sebepleri, doğal afet gibi) planlanan hareketlilik faaliyeti döneminden erken dönmesi durumunda, personelin yurtdışında kaldığı süre karşılığı gündelik hibesi ile mesafe hesaplayıcıya göre miktarı personele verilir. Kalınan süre karşılığı için hesaplanan hibeden fazla ödeme yapılmışsa, fazla miktarın iadesi </a:t>
            </a:r>
            <a:r>
              <a:rPr lang="tr-TR" dirty="0" smtClean="0"/>
              <a:t>istenir.</a:t>
            </a:r>
          </a:p>
          <a:p>
            <a:endParaRPr lang="tr-TR" dirty="0" smtClean="0"/>
          </a:p>
          <a:p>
            <a:pPr marL="285750" indent="-285750">
              <a:buFont typeface="Wingdings" pitchFamily="2" charset="2"/>
              <a:buChar char="Ø"/>
            </a:pPr>
            <a:r>
              <a:rPr lang="tr-TR" dirty="0" smtClean="0"/>
              <a:t>Personel </a:t>
            </a:r>
            <a:r>
              <a:rPr lang="tr-TR" dirty="0"/>
              <a:t>hareketliliği için asgari süre olan iki günü (seyahat hariç) mücbir sebepten dolayı tamamlayamayan personele aynı sözleşme dönemi içerisinde tekrar seçime tâbi tutulmaksızın yeni bir öğretim/eğitim alma programı ve personel hareketliliği sözleşmesi imzalamak suretiyle aynı ya da başka kurumda faaliyete katılarak telafi yapmasına izin verilir.</a:t>
            </a:r>
          </a:p>
        </p:txBody>
      </p:sp>
    </p:spTree>
    <p:extLst>
      <p:ext uri="{BB962C8B-B14F-4D97-AF65-F5344CB8AC3E}">
        <p14:creationId xmlns:p14="http://schemas.microsoft.com/office/powerpoint/2010/main" val="3161254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620688"/>
            <a:ext cx="7632848" cy="369332"/>
          </a:xfrm>
          <a:prstGeom prst="rect">
            <a:avLst/>
          </a:prstGeom>
        </p:spPr>
        <p:txBody>
          <a:bodyPr wrap="square">
            <a:spAutoFit/>
          </a:bodyPr>
          <a:lstStyle/>
          <a:p>
            <a:r>
              <a:rPr lang="tr-TR" b="1" dirty="0">
                <a:solidFill>
                  <a:srgbClr val="FF0000"/>
                </a:solidFill>
              </a:rPr>
              <a:t>Planlanan Faaliyet Dönemi Tamamlanmadan Dönülmesi</a:t>
            </a:r>
          </a:p>
        </p:txBody>
      </p:sp>
      <p:sp>
        <p:nvSpPr>
          <p:cNvPr id="3" name="Dikdörtgen 2"/>
          <p:cNvSpPr/>
          <p:nvPr/>
        </p:nvSpPr>
        <p:spPr>
          <a:xfrm>
            <a:off x="899592" y="1412776"/>
            <a:ext cx="7416824" cy="3693319"/>
          </a:xfrm>
          <a:prstGeom prst="rect">
            <a:avLst/>
          </a:prstGeom>
        </p:spPr>
        <p:txBody>
          <a:bodyPr wrap="square">
            <a:spAutoFit/>
          </a:bodyPr>
          <a:lstStyle/>
          <a:p>
            <a:pPr marL="285750" indent="-285750">
              <a:buFont typeface="Wingdings" pitchFamily="2" charset="2"/>
              <a:buChar char="Ø"/>
            </a:pPr>
            <a:r>
              <a:rPr lang="tr-TR" dirty="0"/>
              <a:t>Asgari faaliyet süresinden daha uzun süre kalan bir personelin şahsî bir mücbir sebepten dolayı geri dönmek zorunda kalması halinde, personele tamamlayamadığı faaliyetini telafi etmek üzere tekrar gitme imkânı </a:t>
            </a:r>
            <a:r>
              <a:rPr lang="tr-TR" u="sng" dirty="0" smtClean="0">
                <a:solidFill>
                  <a:srgbClr val="FF0000"/>
                </a:solidFill>
              </a:rPr>
              <a:t>tanınmaz.</a:t>
            </a:r>
          </a:p>
          <a:p>
            <a:endParaRPr lang="tr-TR" dirty="0" smtClean="0"/>
          </a:p>
          <a:p>
            <a:pPr marL="285750" indent="-285750">
              <a:buFont typeface="Wingdings" pitchFamily="2" charset="2"/>
              <a:buChar char="Ø"/>
            </a:pPr>
            <a:endParaRPr lang="tr-TR" dirty="0"/>
          </a:p>
          <a:p>
            <a:pPr marL="285750" indent="-285750">
              <a:buFont typeface="Wingdings" pitchFamily="2" charset="2"/>
              <a:buChar char="Ø"/>
            </a:pPr>
            <a:r>
              <a:rPr lang="tr-TR" dirty="0" smtClean="0"/>
              <a:t>Genele </a:t>
            </a:r>
            <a:r>
              <a:rPr lang="tr-TR" dirty="0"/>
              <a:t>etki eden mücbir sebeplerden (gidilen bölgede doğal afet olması, grev yapılması vb.) dolayı öngörülen faaliyet süresini tamamlayamadan dönen personelin durumları hakkında, Ulusal Ajans ve Avrupa Komisyonu her bir örnek olayı ayrı ayrı inceleyerek, örneğin faaliyetin kabul edilmesi veya tekrar edilmesine imkân tanınmasına yönelik toplu olarak uygulanacak karara varır.</a:t>
            </a:r>
          </a:p>
        </p:txBody>
      </p:sp>
    </p:spTree>
    <p:extLst>
      <p:ext uri="{BB962C8B-B14F-4D97-AF65-F5344CB8AC3E}">
        <p14:creationId xmlns:p14="http://schemas.microsoft.com/office/powerpoint/2010/main" val="806992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992" y="297623"/>
            <a:ext cx="9073008" cy="369332"/>
          </a:xfrm>
          <a:prstGeom prst="rect">
            <a:avLst/>
          </a:prstGeom>
        </p:spPr>
        <p:txBody>
          <a:bodyPr wrap="square">
            <a:spAutoFit/>
          </a:bodyPr>
          <a:lstStyle/>
          <a:p>
            <a:r>
              <a:rPr lang="tr-TR" b="1" dirty="0">
                <a:solidFill>
                  <a:srgbClr val="FF0000"/>
                </a:solidFill>
              </a:rPr>
              <a:t>Personel Ders Verme Hareketliliği için Düzenlenmesi Gereken Belgeler</a:t>
            </a:r>
            <a:endParaRPr lang="tr-TR" dirty="0">
              <a:solidFill>
                <a:srgbClr val="FF0000"/>
              </a:solidFill>
            </a:endParaRPr>
          </a:p>
        </p:txBody>
      </p:sp>
      <p:sp>
        <p:nvSpPr>
          <p:cNvPr id="3" name="Dikdörtgen 2"/>
          <p:cNvSpPr/>
          <p:nvPr/>
        </p:nvSpPr>
        <p:spPr>
          <a:xfrm>
            <a:off x="719064" y="1340768"/>
            <a:ext cx="7776864" cy="3416320"/>
          </a:xfrm>
          <a:prstGeom prst="rect">
            <a:avLst/>
          </a:prstGeom>
        </p:spPr>
        <p:txBody>
          <a:bodyPr wrap="square">
            <a:spAutoFit/>
          </a:bodyPr>
          <a:lstStyle/>
          <a:p>
            <a:r>
              <a:rPr lang="tr-TR" dirty="0"/>
              <a:t>Personel hareketliliği dosyalarında aşağıdaki belgelerin bulunması zorunludur:</a:t>
            </a:r>
          </a:p>
          <a:p>
            <a:r>
              <a:rPr lang="tr-TR" b="1" dirty="0"/>
              <a:t>1</a:t>
            </a:r>
            <a:r>
              <a:rPr lang="tr-TR" dirty="0"/>
              <a:t>- Davet mektubu ( </a:t>
            </a:r>
            <a:r>
              <a:rPr lang="tr-TR" b="1" dirty="0" err="1">
                <a:hlinkClick r:id="rId2"/>
              </a:rPr>
              <a:t>Staff</a:t>
            </a:r>
            <a:r>
              <a:rPr lang="tr-TR" b="1" dirty="0">
                <a:hlinkClick r:id="rId2"/>
              </a:rPr>
              <a:t> </a:t>
            </a:r>
            <a:r>
              <a:rPr lang="tr-TR" b="1" dirty="0" err="1">
                <a:hlinkClick r:id="rId2"/>
              </a:rPr>
              <a:t>Teaching</a:t>
            </a:r>
            <a:r>
              <a:rPr lang="tr-TR" b="1" dirty="0">
                <a:hlinkClick r:id="rId2"/>
              </a:rPr>
              <a:t> </a:t>
            </a:r>
            <a:r>
              <a:rPr lang="tr-TR" b="1" dirty="0" err="1">
                <a:hlinkClick r:id="rId2"/>
              </a:rPr>
              <a:t>Invitation</a:t>
            </a:r>
            <a:r>
              <a:rPr lang="tr-TR" dirty="0"/>
              <a:t> ),</a:t>
            </a:r>
          </a:p>
          <a:p>
            <a:r>
              <a:rPr lang="tr-TR" b="1" dirty="0"/>
              <a:t>2-</a:t>
            </a:r>
            <a:r>
              <a:rPr lang="tr-TR" dirty="0"/>
              <a:t> Personel ile yükseköğretim kurumu arasında imzalanan personel hareketliliği anlaşması:</a:t>
            </a:r>
          </a:p>
          <a:p>
            <a:r>
              <a:rPr lang="tr-TR" dirty="0"/>
              <a:t> </a:t>
            </a:r>
          </a:p>
          <a:p>
            <a:pPr marL="285750" indent="-285750">
              <a:buFont typeface="Wingdings" pitchFamily="2" charset="2"/>
              <a:buChar char="Ø"/>
            </a:pPr>
            <a:r>
              <a:rPr lang="tr-TR" b="1" u="sng" dirty="0" smtClean="0"/>
              <a:t>Ders </a:t>
            </a:r>
            <a:r>
              <a:rPr lang="tr-TR" b="1" u="sng" dirty="0"/>
              <a:t>verme faaliyeti için personel hareketliliği anlaşması - </a:t>
            </a:r>
            <a:r>
              <a:rPr lang="tr-TR" b="1" u="sng" dirty="0" smtClean="0">
                <a:solidFill>
                  <a:srgbClr val="FF0000"/>
                </a:solidFill>
              </a:rPr>
              <a:t>KA131 </a:t>
            </a:r>
            <a:r>
              <a:rPr lang="tr-TR" b="1" u="sng" dirty="0"/>
              <a:t>-</a:t>
            </a:r>
            <a:r>
              <a:rPr lang="tr-TR" b="1" u="sng" dirty="0">
                <a:solidFill>
                  <a:srgbClr val="FF0000"/>
                </a:solidFill>
              </a:rPr>
              <a:t> </a:t>
            </a:r>
            <a:r>
              <a:rPr lang="tr-TR" b="1" u="sng" dirty="0" smtClean="0">
                <a:solidFill>
                  <a:srgbClr val="FF0000"/>
                </a:solidFill>
              </a:rPr>
              <a:t>2022 </a:t>
            </a:r>
            <a:r>
              <a:rPr lang="tr-TR" b="1" u="sng" dirty="0"/>
              <a:t>(taraflarca onaylı),</a:t>
            </a:r>
          </a:p>
          <a:p>
            <a:r>
              <a:rPr lang="tr-TR" b="1" u="sng" dirty="0"/>
              <a:t> </a:t>
            </a:r>
          </a:p>
          <a:p>
            <a:endParaRPr lang="tr-TR" b="1" u="sng" dirty="0"/>
          </a:p>
          <a:p>
            <a:r>
              <a:rPr lang="tr-TR" b="1" i="1" u="sng" dirty="0"/>
              <a:t>Örnek : Ders verme faaliyeti için personel hareketliliği </a:t>
            </a:r>
            <a:r>
              <a:rPr lang="tr-TR" b="1" i="1" u="sng" dirty="0" smtClean="0"/>
              <a:t>anlaşması </a:t>
            </a:r>
            <a:endParaRPr lang="tr-TR" b="1" i="1" u="sng" dirty="0"/>
          </a:p>
        </p:txBody>
      </p:sp>
    </p:spTree>
    <p:extLst>
      <p:ext uri="{BB962C8B-B14F-4D97-AF65-F5344CB8AC3E}">
        <p14:creationId xmlns:p14="http://schemas.microsoft.com/office/powerpoint/2010/main" val="3400882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260648"/>
            <a:ext cx="9217024" cy="369332"/>
          </a:xfrm>
          <a:prstGeom prst="rect">
            <a:avLst/>
          </a:prstGeom>
        </p:spPr>
        <p:txBody>
          <a:bodyPr wrap="square">
            <a:spAutoFit/>
          </a:bodyPr>
          <a:lstStyle/>
          <a:p>
            <a:r>
              <a:rPr lang="tr-TR" b="1" dirty="0">
                <a:solidFill>
                  <a:srgbClr val="FF0000"/>
                </a:solidFill>
              </a:rPr>
              <a:t>Personel Ders Verme Hareketliliği için Düzenlenmesi Gereken Belgeler</a:t>
            </a:r>
            <a:endParaRPr lang="tr-TR" dirty="0">
              <a:solidFill>
                <a:srgbClr val="FF0000"/>
              </a:solidFill>
            </a:endParaRPr>
          </a:p>
        </p:txBody>
      </p:sp>
      <p:sp>
        <p:nvSpPr>
          <p:cNvPr id="3" name="Dikdörtgen 2"/>
          <p:cNvSpPr/>
          <p:nvPr/>
        </p:nvSpPr>
        <p:spPr>
          <a:xfrm>
            <a:off x="395536" y="1340768"/>
            <a:ext cx="8496944" cy="3970318"/>
          </a:xfrm>
          <a:prstGeom prst="rect">
            <a:avLst/>
          </a:prstGeom>
        </p:spPr>
        <p:txBody>
          <a:bodyPr wrap="square">
            <a:spAutoFit/>
          </a:bodyPr>
          <a:lstStyle/>
          <a:p>
            <a:r>
              <a:rPr lang="tr-TR" b="1" dirty="0"/>
              <a:t>3- </a:t>
            </a:r>
            <a:r>
              <a:rPr lang="tr-TR" dirty="0"/>
              <a:t> Personel ile yükseköğretim kurumu arasında imzalanan hibe sözleşmesi</a:t>
            </a:r>
            <a:r>
              <a:rPr lang="tr-TR" dirty="0" smtClean="0"/>
              <a:t>:</a:t>
            </a:r>
          </a:p>
          <a:p>
            <a:endParaRPr lang="tr-TR" dirty="0" smtClean="0"/>
          </a:p>
          <a:p>
            <a:pPr marL="285750" indent="-285750">
              <a:buFont typeface="Wingdings" pitchFamily="2" charset="2"/>
              <a:buChar char="Ø"/>
            </a:pPr>
            <a:r>
              <a:rPr lang="tr-TR" b="1" dirty="0" smtClean="0"/>
              <a:t>Ders </a:t>
            </a:r>
            <a:r>
              <a:rPr lang="tr-TR" b="1" dirty="0"/>
              <a:t>verme faaliyeti için personel hibe sözleşmesi - </a:t>
            </a:r>
            <a:r>
              <a:rPr lang="tr-TR" b="1" dirty="0" smtClean="0">
                <a:solidFill>
                  <a:srgbClr val="FF0000"/>
                </a:solidFill>
              </a:rPr>
              <a:t>KA131 </a:t>
            </a:r>
            <a:r>
              <a:rPr lang="tr-TR" b="1" dirty="0">
                <a:solidFill>
                  <a:srgbClr val="FF0000"/>
                </a:solidFill>
              </a:rPr>
              <a:t>- </a:t>
            </a:r>
            <a:r>
              <a:rPr lang="tr-TR" b="1" dirty="0" smtClean="0">
                <a:solidFill>
                  <a:srgbClr val="FF0000"/>
                </a:solidFill>
              </a:rPr>
              <a:t>2022 </a:t>
            </a:r>
            <a:r>
              <a:rPr lang="tr-TR" b="1" dirty="0"/>
              <a:t>Projesi</a:t>
            </a:r>
          </a:p>
          <a:p>
            <a:r>
              <a:rPr lang="tr-TR" dirty="0"/>
              <a:t> </a:t>
            </a:r>
          </a:p>
          <a:p>
            <a:r>
              <a:rPr lang="tr-TR" b="1" dirty="0" smtClean="0"/>
              <a:t>4- </a:t>
            </a:r>
            <a:r>
              <a:rPr lang="tr-TR" dirty="0"/>
              <a:t>Katılım sertifikası</a:t>
            </a:r>
            <a:r>
              <a:rPr lang="tr-TR" dirty="0" smtClean="0"/>
              <a:t>,</a:t>
            </a:r>
            <a:endParaRPr lang="tr-TR" dirty="0"/>
          </a:p>
          <a:p>
            <a:r>
              <a:rPr lang="tr-TR" b="1" dirty="0" smtClean="0"/>
              <a:t>5-</a:t>
            </a:r>
            <a:r>
              <a:rPr lang="tr-TR" dirty="0" smtClean="0"/>
              <a:t> </a:t>
            </a:r>
            <a:r>
              <a:rPr lang="tr-TR" dirty="0"/>
              <a:t>Seyahat edilen tarihleri gösteren belgeler (uçuş kartları, pasaport giriş-çıkışları gibi)</a:t>
            </a:r>
          </a:p>
          <a:p>
            <a:r>
              <a:rPr lang="tr-TR" b="1" dirty="0"/>
              <a:t>6- </a:t>
            </a:r>
            <a:r>
              <a:rPr lang="tr-TR" dirty="0"/>
              <a:t>Personel Anketi: Hareketlilik Aracı kullanılarak ders verme hareketliliğinden faydalanan personelin çevrimiçi AB anketini (EU </a:t>
            </a:r>
            <a:r>
              <a:rPr lang="tr-TR" dirty="0" err="1"/>
              <a:t>Survey</a:t>
            </a:r>
            <a:r>
              <a:rPr lang="tr-TR" dirty="0"/>
              <a:t>) doldurmaları istenir. </a:t>
            </a:r>
          </a:p>
          <a:p>
            <a:r>
              <a:rPr lang="tr-TR" dirty="0"/>
              <a:t>Özel durumlara ilişkin açıklayıcı ve kanıtlayıcı belgeler (hibede kesinti yapılması, mücbir sebeple erken dönülmesi vb. durumların gerekçelerini gösteren belgeler)</a:t>
            </a:r>
          </a:p>
        </p:txBody>
      </p:sp>
    </p:spTree>
    <p:extLst>
      <p:ext uri="{BB962C8B-B14F-4D97-AF65-F5344CB8AC3E}">
        <p14:creationId xmlns:p14="http://schemas.microsoft.com/office/powerpoint/2010/main" val="1258860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476672"/>
            <a:ext cx="8783960" cy="6186309"/>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a:t>Bu ilan kapsamında hareketlilikten faydalanmaya hak kazanan personelin hareketlilik ile ilgili kararını </a:t>
            </a:r>
            <a:r>
              <a:rPr lang="tr-TR" b="1" dirty="0">
                <a:solidFill>
                  <a:srgbClr val="FF0000"/>
                </a:solidFill>
              </a:rPr>
              <a:t>(hakkından faydalanma/feragat etme)</a:t>
            </a:r>
            <a:r>
              <a:rPr lang="tr-TR" b="1" dirty="0"/>
              <a:t> en geç </a:t>
            </a:r>
            <a:r>
              <a:rPr lang="tr-TR" b="1" dirty="0">
                <a:solidFill>
                  <a:srgbClr val="FF0000"/>
                </a:solidFill>
              </a:rPr>
              <a:t>30 </a:t>
            </a:r>
            <a:r>
              <a:rPr lang="tr-TR" b="1" dirty="0" smtClean="0">
                <a:solidFill>
                  <a:srgbClr val="FF0000"/>
                </a:solidFill>
              </a:rPr>
              <a:t>Kasım </a:t>
            </a:r>
            <a:r>
              <a:rPr lang="tr-TR" b="1" dirty="0">
                <a:solidFill>
                  <a:srgbClr val="FF0000"/>
                </a:solidFill>
              </a:rPr>
              <a:t>2023 </a:t>
            </a:r>
            <a:r>
              <a:rPr lang="tr-TR" b="1" dirty="0"/>
              <a:t>tarihine kadar Erasmus Ofisine </a:t>
            </a:r>
            <a:r>
              <a:rPr lang="tr-TR" b="1" dirty="0">
                <a:solidFill>
                  <a:srgbClr val="FF0000"/>
                </a:solidFill>
              </a:rPr>
              <a:t>(erasmus@omu.edu.tr)</a:t>
            </a:r>
            <a:r>
              <a:rPr lang="tr-TR" b="1" dirty="0"/>
              <a:t> e-posta yoluyla bildirmesi gerekmektedir</a:t>
            </a:r>
            <a:endParaRPr lang="tr-TR" b="1" dirty="0" smtClean="0"/>
          </a:p>
          <a:p>
            <a:pPr marL="285750" indent="-285750">
              <a:buFont typeface="Wingdings" pitchFamily="2" charset="2"/>
              <a:buChar char="Ø"/>
            </a:pPr>
            <a:endParaRPr lang="tr-TR" b="1" dirty="0"/>
          </a:p>
          <a:p>
            <a:pPr marL="285750" indent="-285750">
              <a:buFont typeface="Wingdings" pitchFamily="2" charset="2"/>
              <a:buChar char="Ø"/>
            </a:pPr>
            <a:r>
              <a:rPr lang="tr-TR" b="1" dirty="0" smtClean="0"/>
              <a:t>Hareketlilik için düzenlenmesi gereken belgelerin (</a:t>
            </a:r>
            <a:r>
              <a:rPr lang="tr-TR" b="1" dirty="0" err="1" smtClean="0"/>
              <a:t>Staff</a:t>
            </a:r>
            <a:r>
              <a:rPr lang="tr-TR" b="1" dirty="0" smtClean="0"/>
              <a:t> </a:t>
            </a:r>
            <a:r>
              <a:rPr lang="tr-TR" b="1" dirty="0" err="1" smtClean="0"/>
              <a:t>Teaching</a:t>
            </a:r>
            <a:r>
              <a:rPr lang="tr-TR" b="1" dirty="0" smtClean="0"/>
              <a:t> </a:t>
            </a:r>
            <a:r>
              <a:rPr lang="tr-TR" b="1" dirty="0" err="1" smtClean="0"/>
              <a:t>Mobility</a:t>
            </a:r>
            <a:r>
              <a:rPr lang="tr-TR" b="1" dirty="0" smtClean="0"/>
              <a:t> </a:t>
            </a:r>
            <a:r>
              <a:rPr lang="tr-TR" b="1" dirty="0" err="1" smtClean="0"/>
              <a:t>Agreement</a:t>
            </a:r>
            <a:r>
              <a:rPr lang="tr-TR" b="1" dirty="0" smtClean="0"/>
              <a:t>, </a:t>
            </a:r>
            <a:r>
              <a:rPr lang="tr-TR" b="1" dirty="0" err="1" smtClean="0"/>
              <a:t>Invitation</a:t>
            </a:r>
            <a:r>
              <a:rPr lang="tr-TR" b="1" dirty="0" smtClean="0"/>
              <a:t> </a:t>
            </a:r>
            <a:r>
              <a:rPr lang="tr-TR" b="1" dirty="0" err="1" smtClean="0"/>
              <a:t>Letter</a:t>
            </a:r>
            <a:r>
              <a:rPr lang="tr-TR" b="1" dirty="0" smtClean="0"/>
              <a:t> /</a:t>
            </a:r>
            <a:r>
              <a:rPr lang="tr-TR" b="1" dirty="0" smtClean="0">
                <a:solidFill>
                  <a:srgbClr val="FF0000"/>
                </a:solidFill>
              </a:rPr>
              <a:t>https</a:t>
            </a:r>
            <a:r>
              <a:rPr lang="tr-TR" b="1" dirty="0">
                <a:solidFill>
                  <a:srgbClr val="FF0000"/>
                </a:solidFill>
              </a:rPr>
              <a:t>://</a:t>
            </a:r>
            <a:r>
              <a:rPr lang="tr-TR" b="1" dirty="0" smtClean="0">
                <a:solidFill>
                  <a:srgbClr val="FF0000"/>
                </a:solidFill>
              </a:rPr>
              <a:t>erasmus.omu.edu.tr/tr</a:t>
            </a:r>
            <a:r>
              <a:rPr lang="tr-TR" b="1" dirty="0" smtClean="0"/>
              <a:t>) imzalanmadan önce </a:t>
            </a:r>
            <a:r>
              <a:rPr lang="tr-TR" b="1" dirty="0" smtClean="0">
                <a:hlinkClick r:id="rId2"/>
              </a:rPr>
              <a:t>ozge.genc@omu.edu.tr</a:t>
            </a:r>
            <a:r>
              <a:rPr lang="tr-TR" b="1" dirty="0" smtClean="0"/>
              <a:t> adresine kontrol için gönderilmesi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Hareketlilik faaliyetlerinin planlanan zamanda gerçekleşebilmesi için  </a:t>
            </a:r>
            <a:r>
              <a:rPr lang="tr-TR" b="1" dirty="0"/>
              <a:t>i</a:t>
            </a:r>
            <a:r>
              <a:rPr lang="tr-TR" b="1" dirty="0" smtClean="0"/>
              <a:t>lgili belgelerin hazırlığının son ana bırakılmaması gerekmektedir. (Hareketlilikten en az 15 gün önce tamamlanmış olması)</a:t>
            </a:r>
          </a:p>
          <a:p>
            <a:pPr marL="285750" indent="-285750">
              <a:buFont typeface="Wingdings" pitchFamily="2" charset="2"/>
              <a:buChar char="Ø"/>
            </a:pPr>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1570896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476672"/>
            <a:ext cx="7992888" cy="7294305"/>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endParaRPr lang="tr-TR" b="1" dirty="0"/>
          </a:p>
          <a:p>
            <a:pPr marL="285750" indent="-285750">
              <a:buFont typeface="Wingdings" pitchFamily="2" charset="2"/>
              <a:buChar char="Ø"/>
            </a:pPr>
            <a:endParaRPr lang="tr-TR" b="1" dirty="0" smtClean="0"/>
          </a:p>
          <a:p>
            <a:pPr marL="285750" indent="-285750">
              <a:buFont typeface="Wingdings" pitchFamily="2" charset="2"/>
              <a:buChar char="Ø"/>
            </a:pPr>
            <a:r>
              <a:rPr lang="tr-TR" b="1" dirty="0"/>
              <a:t>İlgili belgelerin imzalanması için ofisimize gelmeden önce randevu alınması önemlidir. (</a:t>
            </a:r>
            <a:r>
              <a:rPr lang="tr-TR" b="1" dirty="0" err="1"/>
              <a:t>Staff</a:t>
            </a:r>
            <a:r>
              <a:rPr lang="tr-TR" b="1" dirty="0"/>
              <a:t> </a:t>
            </a:r>
            <a:r>
              <a:rPr lang="tr-TR" b="1" dirty="0" err="1"/>
              <a:t>Teaching</a:t>
            </a:r>
            <a:r>
              <a:rPr lang="tr-TR" b="1" dirty="0"/>
              <a:t> </a:t>
            </a:r>
            <a:r>
              <a:rPr lang="tr-TR" b="1" dirty="0" err="1"/>
              <a:t>Mobility</a:t>
            </a:r>
            <a:r>
              <a:rPr lang="tr-TR" b="1" dirty="0"/>
              <a:t> </a:t>
            </a:r>
            <a:r>
              <a:rPr lang="tr-TR" b="1" dirty="0" err="1"/>
              <a:t>Agreement</a:t>
            </a:r>
            <a:r>
              <a:rPr lang="tr-TR" b="1" dirty="0"/>
              <a:t>, Hibe Sözleşmesi)</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Hizmet pasaportu ile faaliyet gerçekleştirmeyi düşünenlerin pasaport işlemleri için Personel Daire Başkanlığı ile iletişime geçmesi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Kendi aracı ile hareketlilik gerçekleştirmek isteyen personelin gümrük giriş/çıkış belgelerini hareketlilik bitiminde ofisimize teslim etmeleri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Tüm seyahat belgelerinin (uçak, otobüs, tren, taksi vb.) saklanması ve hareketlilik bitiminde ofisimize teslim edilmesi gerekmektedir. </a:t>
            </a:r>
          </a:p>
          <a:p>
            <a:endParaRPr lang="tr-TR" b="1" dirty="0" smtClean="0"/>
          </a:p>
          <a:p>
            <a:endParaRPr lang="tr-TR" b="1" dirty="0"/>
          </a:p>
          <a:p>
            <a:pPr marL="285750" indent="-285750">
              <a:buFont typeface="Wingdings" pitchFamily="2" charset="2"/>
              <a:buChar char="Ø"/>
            </a:pPr>
            <a:endParaRPr lang="tr-TR" b="1" dirty="0" smtClean="0"/>
          </a:p>
          <a:p>
            <a:pPr marL="285750" indent="-285750">
              <a:buFont typeface="Wingdings" pitchFamily="2" charset="2"/>
              <a:buChar char="Ø"/>
            </a:pP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2789697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979712" y="5758439"/>
            <a:ext cx="4680520" cy="646331"/>
          </a:xfrm>
          <a:prstGeom prst="rect">
            <a:avLst/>
          </a:prstGeom>
          <a:noFill/>
        </p:spPr>
        <p:txBody>
          <a:bodyPr wrap="square" rtlCol="0">
            <a:spAutoFit/>
          </a:bodyPr>
          <a:lstStyle/>
          <a:p>
            <a:r>
              <a:rPr lang="tr-TR" dirty="0" smtClean="0">
                <a:solidFill>
                  <a:srgbClr val="FF0000"/>
                </a:solidFill>
              </a:rPr>
              <a:t>Çalıştığınız birimi/bölümü yazmanız gerekmektedir.</a:t>
            </a:r>
            <a:endParaRPr lang="tr-TR" dirty="0">
              <a:solidFill>
                <a:srgbClr val="FF0000"/>
              </a:solidFill>
            </a:endParaRPr>
          </a:p>
        </p:txBody>
      </p:sp>
      <p:cxnSp>
        <p:nvCxnSpPr>
          <p:cNvPr id="8" name="Düz Ok Bağlayıcısı 7"/>
          <p:cNvCxnSpPr/>
          <p:nvPr/>
        </p:nvCxnSpPr>
        <p:spPr>
          <a:xfrm flipH="1" flipV="1">
            <a:off x="6084168" y="5260638"/>
            <a:ext cx="1476164" cy="1144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user\Desktop\Adsı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583" y="701824"/>
            <a:ext cx="7416824" cy="44644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7" name="Oval 6"/>
          <p:cNvSpPr/>
          <p:nvPr/>
        </p:nvSpPr>
        <p:spPr>
          <a:xfrm>
            <a:off x="4139952" y="4509120"/>
            <a:ext cx="2160240" cy="6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noFill/>
            </a:endParaRPr>
          </a:p>
        </p:txBody>
      </p:sp>
    </p:spTree>
    <p:extLst>
      <p:ext uri="{BB962C8B-B14F-4D97-AF65-F5344CB8AC3E}">
        <p14:creationId xmlns:p14="http://schemas.microsoft.com/office/powerpoint/2010/main" val="2629819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1143000"/>
          </a:xfrm>
        </p:spPr>
        <p:txBody>
          <a:bodyPr>
            <a:normAutofit/>
          </a:bodyPr>
          <a:lstStyle/>
          <a:p>
            <a:r>
              <a:rPr lang="tr-TR" sz="2400" b="1" dirty="0" smtClean="0">
                <a:solidFill>
                  <a:srgbClr val="FF0000"/>
                </a:solidFill>
              </a:rPr>
              <a:t>PERSONEL DERS VERME HAREKETLİLİĞİ</a:t>
            </a:r>
            <a:endParaRPr lang="tr-TR" sz="2400" b="1" dirty="0">
              <a:solidFill>
                <a:srgbClr val="FF0000"/>
              </a:solidFill>
            </a:endParaRPr>
          </a:p>
        </p:txBody>
      </p:sp>
      <p:sp>
        <p:nvSpPr>
          <p:cNvPr id="3" name="İçerik Yer Tutucusu 2"/>
          <p:cNvSpPr>
            <a:spLocks noGrp="1"/>
          </p:cNvSpPr>
          <p:nvPr>
            <p:ph sz="quarter" idx="1"/>
          </p:nvPr>
        </p:nvSpPr>
        <p:spPr/>
        <p:txBody>
          <a:bodyPr>
            <a:normAutofit fontScale="92500"/>
          </a:bodyPr>
          <a:lstStyle/>
          <a:p>
            <a:pPr algn="just"/>
            <a:r>
              <a:rPr lang="tr-TR" dirty="0"/>
              <a:t>Personel ders verme hareketliliği, </a:t>
            </a:r>
            <a:r>
              <a:rPr lang="tr-TR" dirty="0" smtClean="0"/>
              <a:t>üniversitemizde ders </a:t>
            </a:r>
            <a:r>
              <a:rPr lang="tr-TR" dirty="0"/>
              <a:t>vermekle yükümlü olan bir personelin, </a:t>
            </a:r>
            <a:r>
              <a:rPr lang="tr-TR" dirty="0" smtClean="0"/>
              <a:t>ders verme alanında anlaşmamız bulunan ECHE sahibi </a:t>
            </a:r>
            <a:r>
              <a:rPr lang="tr-TR" dirty="0"/>
              <a:t>bir yükseköğretim kurumunda öğrencilere ders vermesine ve ders vermeye ilişkin olarak karşı kurumla ortaklaşa akademik/eğitsel faaliyetler gerçekleştirmesine imkân sağlayan faaliyet alanıdır. </a:t>
            </a:r>
            <a:endParaRPr lang="tr-TR" dirty="0" smtClean="0"/>
          </a:p>
          <a:p>
            <a:pPr algn="just"/>
            <a:r>
              <a:rPr lang="tr-TR" b="1" dirty="0" smtClean="0">
                <a:hlinkClick r:id="rId2"/>
              </a:rPr>
              <a:t>(https</a:t>
            </a:r>
            <a:r>
              <a:rPr lang="tr-TR" b="1" dirty="0">
                <a:hlinkClick r:id="rId2"/>
              </a:rPr>
              <a:t>://</a:t>
            </a:r>
            <a:r>
              <a:rPr lang="tr-TR" b="1" dirty="0" smtClean="0">
                <a:hlinkClick r:id="rId2"/>
              </a:rPr>
              <a:t>erasmus.omu.edu.tr/tr) sitesinde KA131</a:t>
            </a:r>
            <a:r>
              <a:rPr lang="tr-TR" b="1" dirty="0" smtClean="0"/>
              <a:t> anlaşma listesinde yer almayan bir kuruma gitmek isteyen personelin anlaşma yapılabilmesi için ofisimizle mutlaka iletişime geçmesi ve anlaşma yapılmadan diğer gidiş işlemlerini başlatmaması gerekmektedir </a:t>
            </a:r>
            <a:r>
              <a:rPr lang="tr-TR" b="1" dirty="0" smtClean="0">
                <a:solidFill>
                  <a:srgbClr val="FF0000"/>
                </a:solidFill>
              </a:rPr>
              <a:t>!</a:t>
            </a:r>
            <a:endParaRPr lang="tr-TR" b="1" dirty="0">
              <a:solidFill>
                <a:srgbClr val="FF0000"/>
              </a:solidFill>
            </a:endParaRPr>
          </a:p>
        </p:txBody>
      </p:sp>
    </p:spTree>
    <p:extLst>
      <p:ext uri="{BB962C8B-B14F-4D97-AF65-F5344CB8AC3E}">
        <p14:creationId xmlns:p14="http://schemas.microsoft.com/office/powerpoint/2010/main" val="2923376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5733256"/>
            <a:ext cx="8136904" cy="646331"/>
          </a:xfrm>
          <a:prstGeom prst="rect">
            <a:avLst/>
          </a:prstGeom>
          <a:noFill/>
        </p:spPr>
        <p:txBody>
          <a:bodyPr wrap="square" rtlCol="0">
            <a:spAutoFit/>
          </a:bodyPr>
          <a:lstStyle/>
          <a:p>
            <a:r>
              <a:rPr lang="tr-TR" dirty="0" smtClean="0"/>
              <a:t>«</a:t>
            </a:r>
            <a:r>
              <a:rPr lang="tr-TR" i="1" dirty="0" smtClean="0">
                <a:solidFill>
                  <a:srgbClr val="FF0000"/>
                </a:solidFill>
              </a:rPr>
              <a:t>Content of </a:t>
            </a:r>
            <a:r>
              <a:rPr lang="tr-TR" i="1" dirty="0" err="1" smtClean="0">
                <a:solidFill>
                  <a:srgbClr val="FF0000"/>
                </a:solidFill>
              </a:rPr>
              <a:t>the</a:t>
            </a:r>
            <a:r>
              <a:rPr lang="tr-TR" i="1" dirty="0" smtClean="0">
                <a:solidFill>
                  <a:srgbClr val="FF0000"/>
                </a:solidFill>
              </a:rPr>
              <a:t> </a:t>
            </a:r>
            <a:r>
              <a:rPr lang="tr-TR" i="1" dirty="0" err="1" smtClean="0">
                <a:solidFill>
                  <a:srgbClr val="FF0000"/>
                </a:solidFill>
              </a:rPr>
              <a:t>teaching</a:t>
            </a:r>
            <a:r>
              <a:rPr lang="tr-TR" i="1" dirty="0" smtClean="0">
                <a:solidFill>
                  <a:srgbClr val="FF0000"/>
                </a:solidFill>
              </a:rPr>
              <a:t> </a:t>
            </a:r>
            <a:r>
              <a:rPr lang="tr-TR" i="1" dirty="0" err="1" smtClean="0">
                <a:solidFill>
                  <a:srgbClr val="FF0000"/>
                </a:solidFill>
              </a:rPr>
              <a:t>programme</a:t>
            </a:r>
            <a:r>
              <a:rPr lang="tr-TR" i="1" dirty="0" smtClean="0"/>
              <a:t>» kısmında  </a:t>
            </a:r>
            <a:r>
              <a:rPr lang="tr-TR" i="1" dirty="0" err="1" smtClean="0">
                <a:solidFill>
                  <a:srgbClr val="FF0000"/>
                </a:solidFill>
              </a:rPr>
              <a:t>Lecture</a:t>
            </a:r>
            <a:r>
              <a:rPr lang="tr-TR" i="1" dirty="0" smtClean="0">
                <a:solidFill>
                  <a:srgbClr val="FF0000"/>
                </a:solidFill>
              </a:rPr>
              <a:t> </a:t>
            </a:r>
            <a:r>
              <a:rPr lang="tr-TR" i="1" dirty="0" smtClean="0"/>
              <a:t> ifadesinin geçmesine dikkat ediniz. </a:t>
            </a:r>
            <a:endParaRPr lang="tr-TR" i="1" dirty="0"/>
          </a:p>
        </p:txBody>
      </p:sp>
      <p:pic>
        <p:nvPicPr>
          <p:cNvPr id="2050" name="Picture 2" descr="C:\Users\user\Desk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32656"/>
            <a:ext cx="7200800" cy="51125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6" name="Oval 5"/>
          <p:cNvSpPr/>
          <p:nvPr/>
        </p:nvSpPr>
        <p:spPr>
          <a:xfrm>
            <a:off x="3059832" y="4005064"/>
            <a:ext cx="1440160" cy="36004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cxnSp>
        <p:nvCxnSpPr>
          <p:cNvPr id="9" name="Düz Ok Bağlayıcısı 8"/>
          <p:cNvCxnSpPr/>
          <p:nvPr/>
        </p:nvCxnSpPr>
        <p:spPr>
          <a:xfrm>
            <a:off x="2157799" y="3076065"/>
            <a:ext cx="10081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01862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809653" y="2204864"/>
            <a:ext cx="7236296" cy="1390306"/>
          </a:xfrm>
          <a:solidFill>
            <a:schemeClr val="accent1">
              <a:lumMod val="60000"/>
              <a:lumOff val="40000"/>
            </a:schemeClr>
          </a:solidFill>
        </p:spPr>
        <p:txBody>
          <a:bodyPr/>
          <a:lstStyle/>
          <a:p>
            <a:pPr algn="ctr"/>
            <a:r>
              <a:rPr lang="tr-TR" dirty="0" smtClean="0"/>
              <a:t>2022 ERASMUS+ PERSONEL HAREKETLİLİĞİ</a:t>
            </a:r>
            <a:endParaRPr lang="tr-TR" dirty="0"/>
          </a:p>
        </p:txBody>
      </p:sp>
      <p:sp>
        <p:nvSpPr>
          <p:cNvPr id="3" name="Alt Başlık 2"/>
          <p:cNvSpPr>
            <a:spLocks noGrp="1"/>
          </p:cNvSpPr>
          <p:nvPr>
            <p:ph type="subTitle" idx="1"/>
          </p:nvPr>
        </p:nvSpPr>
        <p:spPr>
          <a:xfrm>
            <a:off x="2339752" y="4509120"/>
            <a:ext cx="6480720" cy="1371600"/>
          </a:xfrm>
          <a:scene3d>
            <a:camera prst="orthographicFront"/>
            <a:lightRig rig="threePt" dir="t"/>
          </a:scene3d>
          <a:sp3d>
            <a:bevelT w="114300" prst="artDeco"/>
          </a:sp3d>
        </p:spPr>
        <p:txBody>
          <a:bodyPr/>
          <a:lstStyle/>
          <a:p>
            <a:r>
              <a:rPr lang="tr-TR" dirty="0" smtClean="0">
                <a:solidFill>
                  <a:schemeClr val="accent1">
                    <a:lumMod val="50000"/>
                  </a:schemeClr>
                </a:solidFill>
              </a:rPr>
              <a:t>«KA131 EĞİTİM ALMA HAREKETLİLİĞİ»</a:t>
            </a:r>
            <a:endParaRPr lang="tr-TR" dirty="0">
              <a:solidFill>
                <a:schemeClr val="accent1">
                  <a:lumMod val="50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147831"/>
            <a:ext cx="1833245" cy="372110"/>
          </a:xfrm>
          <a:prstGeom prst="rect">
            <a:avLst/>
          </a:prstGeom>
          <a:ln>
            <a:noFill/>
          </a:ln>
          <a:effectLst>
            <a:outerShdw blurRad="292100" dist="139700" dir="2700000" algn="tl" rotWithShape="0">
              <a:srgbClr val="333333">
                <a:alpha val="65000"/>
              </a:srgbClr>
            </a:outerShdw>
          </a:effectLst>
        </p:spPr>
      </p:pic>
      <p:pic>
        <p:nvPicPr>
          <p:cNvPr id="5" name="Resim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79" y="964527"/>
            <a:ext cx="648072" cy="738711"/>
          </a:xfrm>
          <a:prstGeom prst="rect">
            <a:avLst/>
          </a:prstGeom>
          <a:ln>
            <a:noFill/>
          </a:ln>
          <a:effectLst>
            <a:outerShdw blurRad="292100" dist="139700" dir="2700000" algn="tl" rotWithShape="0">
              <a:srgbClr val="333333">
                <a:alpha val="65000"/>
              </a:srgbClr>
            </a:outerShdw>
          </a:effectLst>
        </p:spPr>
      </p:pic>
      <p:sp>
        <p:nvSpPr>
          <p:cNvPr id="6" name="Metin kutusu 5"/>
          <p:cNvSpPr txBox="1"/>
          <p:nvPr/>
        </p:nvSpPr>
        <p:spPr>
          <a:xfrm>
            <a:off x="1835695" y="451415"/>
            <a:ext cx="7560840" cy="400110"/>
          </a:xfrm>
          <a:prstGeom prst="rect">
            <a:avLst/>
          </a:prstGeom>
          <a:noFill/>
        </p:spPr>
        <p:txBody>
          <a:bodyPr wrap="square" rtlCol="0">
            <a:spAutoFit/>
          </a:bodyPr>
          <a:lstStyle/>
          <a:p>
            <a:r>
              <a:rPr lang="tr-TR" sz="2000" b="1" dirty="0" smtClean="0">
                <a:solidFill>
                  <a:schemeClr val="accent5">
                    <a:lumMod val="50000"/>
                  </a:schemeClr>
                </a:solidFill>
              </a:rPr>
              <a:t>ONDOKUZ MAYIS ÜNİVERSİTESİ ERASMUS OFİSİ</a:t>
            </a:r>
            <a:endParaRPr lang="tr-TR" sz="2000" b="1" dirty="0">
              <a:solidFill>
                <a:schemeClr val="accent5">
                  <a:lumMod val="50000"/>
                </a:schemeClr>
              </a:solidFill>
            </a:endParaRPr>
          </a:p>
        </p:txBody>
      </p:sp>
      <p:sp>
        <p:nvSpPr>
          <p:cNvPr id="7" name="Başlık 1"/>
          <p:cNvSpPr txBox="1">
            <a:spLocks/>
          </p:cNvSpPr>
          <p:nvPr/>
        </p:nvSpPr>
        <p:spPr>
          <a:xfrm>
            <a:off x="1809653" y="2204864"/>
            <a:ext cx="7236296" cy="1584176"/>
          </a:xfrm>
          <a:prstGeom prst="rect">
            <a:avLst/>
          </a:prstGeom>
          <a:solidFill>
            <a:schemeClr val="accent1">
              <a:lumMod val="60000"/>
              <a:lumOff val="40000"/>
            </a:schemeClr>
          </a:solidFill>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tr-TR" sz="2400" dirty="0" smtClean="0"/>
              <a:t>2023 </a:t>
            </a:r>
            <a:r>
              <a:rPr lang="tr-TR" sz="2400" dirty="0" smtClean="0"/>
              <a:t>YILI ERASMUS+ PERSONEL HAREKETLİLİĞİ</a:t>
            </a:r>
            <a:br>
              <a:rPr lang="tr-TR" sz="2400" dirty="0" smtClean="0"/>
            </a:br>
            <a:r>
              <a:rPr lang="tr-TR" sz="2400" dirty="0" smtClean="0"/>
              <a:t>BİLGİLENDİRME TOPLANTISI</a:t>
            </a:r>
            <a:br>
              <a:rPr lang="tr-TR" sz="2400" dirty="0" smtClean="0"/>
            </a:br>
            <a:r>
              <a:rPr lang="tr-TR" sz="2400" dirty="0" smtClean="0"/>
              <a:t>17.07.2023</a:t>
            </a:r>
            <a:endParaRPr lang="tr-TR" sz="2400" dirty="0"/>
          </a:p>
        </p:txBody>
      </p:sp>
    </p:spTree>
    <p:extLst>
      <p:ext uri="{BB962C8B-B14F-4D97-AF65-F5344CB8AC3E}">
        <p14:creationId xmlns:p14="http://schemas.microsoft.com/office/powerpoint/2010/main" val="2524872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71054" y="163801"/>
            <a:ext cx="8291264" cy="1143000"/>
          </a:xfrm>
        </p:spPr>
        <p:txBody>
          <a:bodyPr>
            <a:normAutofit/>
          </a:bodyPr>
          <a:lstStyle/>
          <a:p>
            <a:r>
              <a:rPr lang="tr-TR" sz="2400" b="1" dirty="0" smtClean="0">
                <a:solidFill>
                  <a:srgbClr val="FF0000"/>
                </a:solidFill>
              </a:rPr>
              <a:t>PERSONEL EĞİTİM  ALMA HAREKETLİLİĞİ</a:t>
            </a:r>
            <a:endParaRPr lang="tr-TR" sz="2400" b="1" dirty="0">
              <a:solidFill>
                <a:srgbClr val="FF0000"/>
              </a:solidFill>
            </a:endParaRPr>
          </a:p>
        </p:txBody>
      </p:sp>
      <p:sp>
        <p:nvSpPr>
          <p:cNvPr id="3" name="İçerik Yer Tutucusu 2"/>
          <p:cNvSpPr>
            <a:spLocks noGrp="1"/>
          </p:cNvSpPr>
          <p:nvPr>
            <p:ph sz="quarter" idx="1"/>
          </p:nvPr>
        </p:nvSpPr>
        <p:spPr>
          <a:xfrm>
            <a:off x="467544" y="1412776"/>
            <a:ext cx="7467600" cy="4873752"/>
          </a:xfrm>
        </p:spPr>
        <p:txBody>
          <a:bodyPr/>
          <a:lstStyle/>
          <a:p>
            <a:pPr algn="just"/>
            <a:r>
              <a:rPr lang="tr-TR" dirty="0"/>
              <a:t>Personel eğitim alma hareketliliği, Türkiye’de ECHE sahibi bir yükseköğretim kurumunda istihdam edilmiş herhangi bir personelin, </a:t>
            </a:r>
            <a:r>
              <a:rPr lang="tr-TR" dirty="0" smtClean="0"/>
              <a:t>eğitim </a:t>
            </a:r>
            <a:r>
              <a:rPr lang="tr-TR" dirty="0"/>
              <a:t>almasına imkân sağlayan faaliyet alanıdır. Bu faaliyet kapsamında kişinin mevcut işi ile ilgili konularda sahip olduğu becerileri geliştirmek üzere çeşitli eğitimler (işbaşı eğitimleri, gözlem süreçleri gibi) alması mümkündür. Konferans katılımları personel eğitim alma faaliyeti kapsamında uygun faaliyet olarak değerlendirilmemektedir</a:t>
            </a:r>
            <a:r>
              <a:rPr lang="tr-TR" dirty="0" smtClean="0"/>
              <a:t>. </a:t>
            </a:r>
            <a:endParaRPr lang="tr-TR" dirty="0"/>
          </a:p>
        </p:txBody>
      </p:sp>
    </p:spTree>
    <p:extLst>
      <p:ext uri="{BB962C8B-B14F-4D97-AF65-F5344CB8AC3E}">
        <p14:creationId xmlns:p14="http://schemas.microsoft.com/office/powerpoint/2010/main" val="34199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19256" cy="1143000"/>
          </a:xfrm>
        </p:spPr>
        <p:txBody>
          <a:bodyPr>
            <a:normAutofit fontScale="90000"/>
          </a:bodyPr>
          <a:lstStyle/>
          <a:p>
            <a:r>
              <a:rPr lang="tr-TR" b="1" dirty="0" smtClean="0">
                <a:solidFill>
                  <a:srgbClr val="FF0000"/>
                </a:solidFill>
              </a:rPr>
              <a:t>KA131 EĞİTİM ALMA PROJE BİLGİLERİ </a:t>
            </a:r>
            <a:r>
              <a:rPr lang="tr-TR" dirty="0"/>
              <a:t/>
            </a:r>
            <a:br>
              <a:rPr lang="tr-TR" dirty="0"/>
            </a:br>
            <a:endParaRPr lang="tr-TR" dirty="0"/>
          </a:p>
        </p:txBody>
      </p:sp>
      <p:sp>
        <p:nvSpPr>
          <p:cNvPr id="3" name="İçerik Yer Tutucusu 2"/>
          <p:cNvSpPr>
            <a:spLocks noGrp="1"/>
          </p:cNvSpPr>
          <p:nvPr>
            <p:ph sz="quarter" idx="1"/>
          </p:nvPr>
        </p:nvSpPr>
        <p:spPr>
          <a:xfrm>
            <a:off x="457200" y="1600200"/>
            <a:ext cx="8291264" cy="4873752"/>
          </a:xfrm>
        </p:spPr>
        <p:txBody>
          <a:bodyPr>
            <a:normAutofit/>
          </a:bodyPr>
          <a:lstStyle/>
          <a:p>
            <a:r>
              <a:rPr lang="tr-TR" b="1" dirty="0"/>
              <a:t>Proje numaraları: </a:t>
            </a:r>
            <a:r>
              <a:rPr lang="tr-TR" dirty="0"/>
              <a:t>KA 131 </a:t>
            </a:r>
            <a:r>
              <a:rPr lang="en-AU" dirty="0" smtClean="0"/>
              <a:t>(</a:t>
            </a:r>
            <a:r>
              <a:rPr lang="en-AU" dirty="0"/>
              <a:t>2022-1-TR01-KA131-HED-000053168)</a:t>
            </a:r>
            <a:endParaRPr lang="tr-TR" dirty="0" smtClean="0"/>
          </a:p>
          <a:p>
            <a:r>
              <a:rPr lang="tr-TR" b="1" dirty="0" smtClean="0"/>
              <a:t>Hareketlilik </a:t>
            </a:r>
            <a:r>
              <a:rPr lang="tr-TR" b="1" dirty="0"/>
              <a:t>Başvuru Türü:  </a:t>
            </a:r>
            <a:r>
              <a:rPr lang="tr-TR" dirty="0" smtClean="0"/>
              <a:t>Eğitim Alma Hareketliliği</a:t>
            </a:r>
          </a:p>
          <a:p>
            <a:r>
              <a:rPr lang="tr-TR" b="1" u="sng" dirty="0" smtClean="0"/>
              <a:t>Kontenjan</a:t>
            </a:r>
            <a:r>
              <a:rPr lang="tr-TR" b="1" u="sng" dirty="0"/>
              <a:t>:</a:t>
            </a:r>
            <a:r>
              <a:rPr lang="tr-TR" u="sng" dirty="0"/>
              <a:t> </a:t>
            </a:r>
            <a:endParaRPr lang="tr-TR" u="sng" dirty="0" smtClean="0"/>
          </a:p>
          <a:p>
            <a:r>
              <a:rPr lang="tr-TR" dirty="0"/>
              <a:t>Eğitim Alma Hareketliliği: </a:t>
            </a:r>
            <a:r>
              <a:rPr lang="tr-TR" b="1" dirty="0"/>
              <a:t>7</a:t>
            </a:r>
            <a:r>
              <a:rPr lang="tr-TR" b="1" dirty="0" smtClean="0"/>
              <a:t> kişi </a:t>
            </a:r>
            <a:r>
              <a:rPr lang="tr-TR" b="1" dirty="0"/>
              <a:t>asil liste</a:t>
            </a:r>
            <a:endParaRPr lang="tr-TR" dirty="0"/>
          </a:p>
          <a:p>
            <a:r>
              <a:rPr lang="tr-TR" b="1" dirty="0" smtClean="0"/>
              <a:t>Hareketlilik </a:t>
            </a:r>
            <a:r>
              <a:rPr lang="tr-TR" b="1" dirty="0"/>
              <a:t>süresi:</a:t>
            </a:r>
            <a:r>
              <a:rPr lang="tr-TR" dirty="0"/>
              <a:t> 5 gün (faaliyet için)</a:t>
            </a:r>
          </a:p>
          <a:p>
            <a:r>
              <a:rPr lang="tr-TR" b="1" dirty="0"/>
              <a:t>Proje bitiş tarihi: 31 </a:t>
            </a:r>
            <a:r>
              <a:rPr lang="tr-TR" b="1" dirty="0" smtClean="0"/>
              <a:t>Temmuz </a:t>
            </a:r>
            <a:r>
              <a:rPr lang="tr-TR" b="1" dirty="0" smtClean="0"/>
              <a:t>2024</a:t>
            </a:r>
            <a:endParaRPr lang="tr-TR" dirty="0"/>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2210611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2"/>
          </p:nvPr>
        </p:nvSpPr>
        <p:spPr>
          <a:xfrm>
            <a:off x="539552" y="2060848"/>
            <a:ext cx="7915766" cy="3886200"/>
          </a:xfrm>
        </p:spPr>
        <p:txBody>
          <a:bodyPr/>
          <a:lstStyle/>
          <a:p>
            <a:endParaRPr lang="tr-TR" u="sng" dirty="0" smtClean="0">
              <a:solidFill>
                <a:srgbClr val="FF0000"/>
              </a:solidFill>
            </a:endParaRPr>
          </a:p>
          <a:p>
            <a:r>
              <a:rPr lang="tr-TR" u="sng" dirty="0" smtClean="0">
                <a:solidFill>
                  <a:srgbClr val="FF0000"/>
                </a:solidFill>
              </a:rPr>
              <a:t>Faaliyet Süresi</a:t>
            </a:r>
            <a:r>
              <a:rPr lang="tr-TR" dirty="0" smtClean="0">
                <a:solidFill>
                  <a:srgbClr val="FF0000"/>
                </a:solidFill>
              </a:rPr>
              <a:t>;</a:t>
            </a:r>
          </a:p>
          <a:p>
            <a:endParaRPr lang="tr-TR" dirty="0" smtClean="0">
              <a:solidFill>
                <a:srgbClr val="FF0000"/>
              </a:solidFill>
            </a:endParaRPr>
          </a:p>
          <a:p>
            <a:pPr>
              <a:buFont typeface="Wingdings" pitchFamily="2" charset="2"/>
              <a:buChar char="Ø"/>
            </a:pPr>
            <a:r>
              <a:rPr lang="tr-TR" dirty="0"/>
              <a:t>S</a:t>
            </a:r>
            <a:r>
              <a:rPr lang="tr-TR" dirty="0" smtClean="0"/>
              <a:t>eyahat </a:t>
            </a:r>
            <a:r>
              <a:rPr lang="tr-TR" dirty="0"/>
              <a:t>hariç en az ardışık 2 iş günü ve en fazla 2 ay olarak belirlenmiştir. </a:t>
            </a:r>
            <a:endParaRPr lang="tr-TR" dirty="0">
              <a:solidFill>
                <a:srgbClr val="FF0000"/>
              </a:solidFill>
            </a:endParaRPr>
          </a:p>
        </p:txBody>
      </p:sp>
      <p:sp>
        <p:nvSpPr>
          <p:cNvPr id="5" name="Metin Yer Tutucusu 4"/>
          <p:cNvSpPr>
            <a:spLocks noGrp="1"/>
          </p:cNvSpPr>
          <p:nvPr>
            <p:ph type="body" sz="quarter" idx="1"/>
          </p:nvPr>
        </p:nvSpPr>
        <p:spPr>
          <a:xfrm>
            <a:off x="2339752" y="1268760"/>
            <a:ext cx="3657600" cy="658368"/>
          </a:xfrm>
        </p:spPr>
        <p:txBody>
          <a:bodyPr/>
          <a:lstStyle/>
          <a:p>
            <a:pPr algn="ctr"/>
            <a:r>
              <a:rPr lang="tr-TR" dirty="0" smtClean="0">
                <a:solidFill>
                  <a:schemeClr val="tx1"/>
                </a:solidFill>
              </a:rPr>
              <a:t>KA131 EĞİTİM ALMA</a:t>
            </a:r>
            <a:endParaRPr lang="tr-TR" dirty="0">
              <a:solidFill>
                <a:schemeClr val="tx1"/>
              </a:solidFill>
            </a:endParaRPr>
          </a:p>
        </p:txBody>
      </p:sp>
      <p:sp>
        <p:nvSpPr>
          <p:cNvPr id="2" name="Dikdörtgen 1"/>
          <p:cNvSpPr/>
          <p:nvPr/>
        </p:nvSpPr>
        <p:spPr>
          <a:xfrm>
            <a:off x="467544" y="538794"/>
            <a:ext cx="7987774" cy="369332"/>
          </a:xfrm>
          <a:prstGeom prst="rect">
            <a:avLst/>
          </a:prstGeom>
        </p:spPr>
        <p:txBody>
          <a:bodyPr wrap="square">
            <a:spAutoFit/>
          </a:bodyPr>
          <a:lstStyle/>
          <a:p>
            <a:r>
              <a:rPr lang="tr-TR" b="1" dirty="0">
                <a:solidFill>
                  <a:srgbClr val="FF0000"/>
                </a:solidFill>
              </a:rPr>
              <a:t>Personel </a:t>
            </a:r>
            <a:r>
              <a:rPr lang="tr-TR" b="1" dirty="0" smtClean="0">
                <a:solidFill>
                  <a:srgbClr val="FF0000"/>
                </a:solidFill>
              </a:rPr>
              <a:t>Eğitim Alma Hareketliliği </a:t>
            </a:r>
            <a:r>
              <a:rPr lang="tr-TR" b="1" dirty="0">
                <a:solidFill>
                  <a:srgbClr val="FF0000"/>
                </a:solidFill>
              </a:rPr>
              <a:t>için Asgarî ve Azamî Süreler </a:t>
            </a:r>
          </a:p>
        </p:txBody>
      </p:sp>
    </p:spTree>
    <p:extLst>
      <p:ext uri="{BB962C8B-B14F-4D97-AF65-F5344CB8AC3E}">
        <p14:creationId xmlns:p14="http://schemas.microsoft.com/office/powerpoint/2010/main" val="13983465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332656"/>
            <a:ext cx="8424936" cy="5909310"/>
          </a:xfrm>
          <a:prstGeom prst="rect">
            <a:avLst/>
          </a:prstGeom>
        </p:spPr>
        <p:txBody>
          <a:bodyPr wrap="square">
            <a:spAutoFit/>
          </a:bodyPr>
          <a:lstStyle/>
          <a:p>
            <a:r>
              <a:rPr lang="tr-TR" b="1" dirty="0">
                <a:solidFill>
                  <a:srgbClr val="FF0000"/>
                </a:solidFill>
              </a:rPr>
              <a:t>Seçim Sonrası </a:t>
            </a:r>
            <a:r>
              <a:rPr lang="tr-TR" b="1" dirty="0" smtClean="0">
                <a:solidFill>
                  <a:srgbClr val="FF0000"/>
                </a:solidFill>
              </a:rPr>
              <a:t>Süreç</a:t>
            </a:r>
          </a:p>
          <a:p>
            <a:endParaRPr lang="tr-TR" b="1" dirty="0" smtClean="0">
              <a:solidFill>
                <a:srgbClr val="FF0000"/>
              </a:solidFill>
            </a:endParaRPr>
          </a:p>
          <a:p>
            <a:pPr marL="285750" indent="-285750">
              <a:buFont typeface="Wingdings" pitchFamily="2" charset="2"/>
              <a:buChar char="Ø"/>
            </a:pPr>
            <a:r>
              <a:rPr lang="tr-TR" dirty="0" smtClean="0"/>
              <a:t>Seçilen </a:t>
            </a:r>
            <a:r>
              <a:rPr lang="tr-TR" dirty="0"/>
              <a:t>personel ile faaliyet için hesaplanan azamî hibe miktarını içeren hibe sözleşmesi imzalanır. </a:t>
            </a:r>
            <a:endParaRPr lang="tr-TR" dirty="0" smtClean="0"/>
          </a:p>
          <a:p>
            <a:pPr marL="285750" indent="-285750">
              <a:buFont typeface="Wingdings" pitchFamily="2" charset="2"/>
              <a:buChar char="Ø"/>
            </a:pPr>
            <a:endParaRPr lang="tr-TR" dirty="0" smtClean="0"/>
          </a:p>
          <a:p>
            <a:pPr marL="285750" indent="-285750">
              <a:buFont typeface="Wingdings" pitchFamily="2" charset="2"/>
              <a:buChar char="Ø"/>
            </a:pPr>
            <a:r>
              <a:rPr lang="tr-TR" dirty="0" smtClean="0"/>
              <a:t>Sözleşmede </a:t>
            </a:r>
            <a:r>
              <a:rPr lang="tr-TR" dirty="0"/>
              <a:t>belirlenen azamî hibe miktarı, personele verilebilecek en yüksek tutara işaret etmektedir. Faaliyet süresinin öngörülenden daha kısa sürmesi halinde, personele yapılacak toplam ödeme, azami hibe miktarının altında kalır. Ancak faaliyetin öngörülenden daha uzun sürmesi ve verilecek hibenin sözleşmede belirtilen azami tutardan daha fazla olması söz konusu olduğunda, azami hibe tutarındaki artış için, artışı ve gerekçesini içeren ek sözleşme </a:t>
            </a:r>
            <a:r>
              <a:rPr lang="tr-TR" dirty="0" smtClean="0"/>
              <a:t>düzenlenir.</a:t>
            </a:r>
          </a:p>
          <a:p>
            <a:pPr marL="285750" indent="-285750">
              <a:buFont typeface="Wingdings" pitchFamily="2" charset="2"/>
              <a:buChar char="Ø"/>
            </a:pPr>
            <a:endParaRPr lang="tr-TR" dirty="0"/>
          </a:p>
          <a:p>
            <a:pPr marL="285750" indent="-285750">
              <a:buFont typeface="Wingdings" pitchFamily="2" charset="2"/>
              <a:buChar char="Ø"/>
            </a:pPr>
            <a:r>
              <a:rPr lang="tr-TR" dirty="0" smtClean="0"/>
              <a:t>Personel </a:t>
            </a:r>
            <a:r>
              <a:rPr lang="tr-TR" dirty="0"/>
              <a:t>karşı kuruma gitmeden önce, ilk ödeme olarak, öngörülen toplam faaliyet süresi için hesaplanan gündelik ve mesafe hesaplayıcı aracılığı ile tespit edilen seyahat gideri toplamının, belirlenen </a:t>
            </a:r>
            <a:r>
              <a:rPr lang="tr-TR" dirty="0">
                <a:solidFill>
                  <a:srgbClr val="FF0000"/>
                </a:solidFill>
              </a:rPr>
              <a:t> %70 </a:t>
            </a:r>
            <a:r>
              <a:rPr lang="tr-TR" dirty="0"/>
              <a:t>orandaki kısmı </a:t>
            </a:r>
            <a:r>
              <a:rPr lang="tr-TR" dirty="0" smtClean="0"/>
              <a:t>ödenir.</a:t>
            </a:r>
          </a:p>
          <a:p>
            <a:pPr marL="285750" indent="-285750">
              <a:buFont typeface="Wingdings" pitchFamily="2" charset="2"/>
              <a:buChar char="Ø"/>
            </a:pPr>
            <a:endParaRPr lang="tr-TR" dirty="0"/>
          </a:p>
          <a:p>
            <a:pPr marL="285750" indent="-285750">
              <a:buFont typeface="Wingdings" pitchFamily="2" charset="2"/>
              <a:buChar char="Ø"/>
            </a:pPr>
            <a:r>
              <a:rPr lang="tr-TR" dirty="0" smtClean="0"/>
              <a:t>İkinci </a:t>
            </a:r>
            <a:r>
              <a:rPr lang="tr-TR" dirty="0"/>
              <a:t>taksit, faaliyet dönemi sonunda, personele verilen katılım sertifikasında yer alan tarihlere göre belirlenen kesin gerçekleşme süresi dikkate alınarak yapılır. </a:t>
            </a:r>
          </a:p>
        </p:txBody>
      </p:sp>
    </p:spTree>
    <p:extLst>
      <p:ext uri="{BB962C8B-B14F-4D97-AF65-F5344CB8AC3E}">
        <p14:creationId xmlns:p14="http://schemas.microsoft.com/office/powerpoint/2010/main" val="1761961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052736"/>
            <a:ext cx="8388424" cy="3139321"/>
          </a:xfrm>
          <a:prstGeom prst="rect">
            <a:avLst/>
          </a:prstGeom>
        </p:spPr>
        <p:txBody>
          <a:bodyPr wrap="square">
            <a:spAutoFit/>
          </a:bodyPr>
          <a:lstStyle/>
          <a:p>
            <a:r>
              <a:rPr lang="tr-TR" b="1" dirty="0" smtClean="0">
                <a:solidFill>
                  <a:srgbClr val="FF0000"/>
                </a:solidFill>
              </a:rPr>
              <a:t>     Hibe Desteği</a:t>
            </a:r>
          </a:p>
          <a:p>
            <a:endParaRPr lang="tr-TR" b="1" dirty="0" smtClean="0">
              <a:solidFill>
                <a:srgbClr val="FF0000"/>
              </a:solidFill>
            </a:endParaRPr>
          </a:p>
          <a:p>
            <a:endParaRPr lang="tr-TR" b="1" dirty="0" smtClean="0">
              <a:solidFill>
                <a:srgbClr val="FF0000"/>
              </a:solidFill>
            </a:endParaRPr>
          </a:p>
          <a:p>
            <a:pPr marL="285750" indent="-285750">
              <a:buFont typeface="Wingdings" pitchFamily="2" charset="2"/>
              <a:buChar char="Ø"/>
            </a:pPr>
            <a:r>
              <a:rPr lang="tr-TR" dirty="0" smtClean="0"/>
              <a:t>Personel </a:t>
            </a:r>
            <a:r>
              <a:rPr lang="tr-TR" dirty="0"/>
              <a:t>hareketliliğinden faydalanan personele verilen hibe katkı niteliğinde olup, verilen hibe yurtdışında geçirilen döneme ilişkin masrafların tamamını karşılamaya yönelik </a:t>
            </a:r>
            <a:r>
              <a:rPr lang="tr-TR" dirty="0" smtClean="0"/>
              <a:t>değildir.</a:t>
            </a:r>
          </a:p>
          <a:p>
            <a:pPr marL="285750" indent="-285750">
              <a:buFont typeface="Wingdings" pitchFamily="2" charset="2"/>
              <a:buChar char="Ø"/>
            </a:pPr>
            <a:endParaRPr lang="tr-TR" dirty="0"/>
          </a:p>
          <a:p>
            <a:pPr marL="285750" indent="-285750">
              <a:buFont typeface="Wingdings" pitchFamily="2" charset="2"/>
              <a:buChar char="Ø"/>
            </a:pPr>
            <a:endParaRPr lang="tr-TR" dirty="0" smtClean="0"/>
          </a:p>
          <a:p>
            <a:pPr marL="285750" indent="-285750">
              <a:buFont typeface="Wingdings" pitchFamily="2" charset="2"/>
              <a:buChar char="Ø"/>
            </a:pPr>
            <a:r>
              <a:rPr lang="tr-TR" dirty="0" smtClean="0"/>
              <a:t>Personele </a:t>
            </a:r>
            <a:r>
              <a:rPr lang="tr-TR" dirty="0"/>
              <a:t>verilecek hibe miktarı konusunda, yükseköğretim kurumuna sunulan alternatifler yükseköğretim kurumu ile personel arasında imzalanması gereken standart sözleşme metninde yer almaktadır. </a:t>
            </a:r>
          </a:p>
        </p:txBody>
      </p:sp>
    </p:spTree>
    <p:extLst>
      <p:ext uri="{BB962C8B-B14F-4D97-AF65-F5344CB8AC3E}">
        <p14:creationId xmlns:p14="http://schemas.microsoft.com/office/powerpoint/2010/main" val="3496558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436022"/>
            <a:ext cx="4038285" cy="369332"/>
          </a:xfrm>
          <a:prstGeom prst="rect">
            <a:avLst/>
          </a:prstGeom>
        </p:spPr>
        <p:txBody>
          <a:bodyPr wrap="none">
            <a:spAutoFit/>
          </a:bodyPr>
          <a:lstStyle/>
          <a:p>
            <a:r>
              <a:rPr lang="tr-TR" b="1" dirty="0">
                <a:solidFill>
                  <a:srgbClr val="FF0000"/>
                </a:solidFill>
              </a:rPr>
              <a:t>Hibe </a:t>
            </a:r>
            <a:r>
              <a:rPr lang="tr-TR" b="1" dirty="0" smtClean="0">
                <a:solidFill>
                  <a:srgbClr val="FF0000"/>
                </a:solidFill>
              </a:rPr>
              <a:t>Desteği (KA131 ÜLKELER)</a:t>
            </a:r>
            <a:endParaRPr lang="tr-TR" dirty="0">
              <a:solidFill>
                <a:srgbClr val="FF0000"/>
              </a:solidFill>
            </a:endParaRPr>
          </a:p>
        </p:txBody>
      </p:sp>
      <p:sp>
        <p:nvSpPr>
          <p:cNvPr id="3" name="Dikdörtgen 2"/>
          <p:cNvSpPr/>
          <p:nvPr/>
        </p:nvSpPr>
        <p:spPr>
          <a:xfrm>
            <a:off x="683567" y="843585"/>
            <a:ext cx="7604185" cy="1200329"/>
          </a:xfrm>
          <a:prstGeom prst="rect">
            <a:avLst/>
          </a:prstGeom>
        </p:spPr>
        <p:txBody>
          <a:bodyPr wrap="square">
            <a:spAutoFit/>
          </a:bodyPr>
          <a:lstStyle/>
          <a:p>
            <a:pPr marL="285750" indent="-285750">
              <a:buFont typeface="Wingdings" pitchFamily="2" charset="2"/>
              <a:buChar char="Ø"/>
            </a:pPr>
            <a:r>
              <a:rPr lang="tr-TR" dirty="0"/>
              <a:t>Personel hareketliliğinden faydalanacak personele verilecek olan gündelik miktarı gidilen ülke ile birlikte gidilen süreye göre aşağıdaki tabloda belirtilen tutarlar dikkate alınarak hesaplanır. Tabloda gösterilen miktarlar Avro cinsindendir.</a:t>
            </a:r>
          </a:p>
        </p:txBody>
      </p:sp>
      <p:graphicFrame>
        <p:nvGraphicFramePr>
          <p:cNvPr id="5" name="Tablo 4"/>
          <p:cNvGraphicFramePr>
            <a:graphicFrameLocks noGrp="1"/>
          </p:cNvGraphicFramePr>
          <p:nvPr>
            <p:extLst>
              <p:ext uri="{D42A27DB-BD31-4B8C-83A1-F6EECF244321}">
                <p14:modId xmlns:p14="http://schemas.microsoft.com/office/powerpoint/2010/main" val="2539726255"/>
              </p:ext>
            </p:extLst>
          </p:nvPr>
        </p:nvGraphicFramePr>
        <p:xfrm>
          <a:off x="935595" y="2051376"/>
          <a:ext cx="7352157" cy="4328973"/>
        </p:xfrm>
        <a:graphic>
          <a:graphicData uri="http://schemas.openxmlformats.org/drawingml/2006/table">
            <a:tbl>
              <a:tblPr firstRow="1" bandRow="1">
                <a:tableStyleId>{5C22544A-7EE6-4342-B048-85BDC9FD1C3A}</a:tableStyleId>
              </a:tblPr>
              <a:tblGrid>
                <a:gridCol w="2450719">
                  <a:extLst>
                    <a:ext uri="{9D8B030D-6E8A-4147-A177-3AD203B41FA5}">
                      <a16:colId xmlns:a16="http://schemas.microsoft.com/office/drawing/2014/main" val="20000"/>
                    </a:ext>
                  </a:extLst>
                </a:gridCol>
                <a:gridCol w="2450719">
                  <a:extLst>
                    <a:ext uri="{9D8B030D-6E8A-4147-A177-3AD203B41FA5}">
                      <a16:colId xmlns:a16="http://schemas.microsoft.com/office/drawing/2014/main" val="20001"/>
                    </a:ext>
                  </a:extLst>
                </a:gridCol>
                <a:gridCol w="2450719">
                  <a:extLst>
                    <a:ext uri="{9D8B030D-6E8A-4147-A177-3AD203B41FA5}">
                      <a16:colId xmlns:a16="http://schemas.microsoft.com/office/drawing/2014/main" val="20002"/>
                    </a:ext>
                  </a:extLst>
                </a:gridCol>
              </a:tblGrid>
              <a:tr h="508826">
                <a:tc>
                  <a:txBody>
                    <a:bodyPr/>
                    <a:lstStyle/>
                    <a:p>
                      <a:r>
                        <a:rPr kumimoji="0" lang="tr-TR" b="1" i="0" kern="1200" dirty="0" smtClean="0">
                          <a:solidFill>
                            <a:schemeClr val="tx1"/>
                          </a:solidFill>
                          <a:effectLst/>
                          <a:latin typeface="+mn-lt"/>
                          <a:ea typeface="+mn-ea"/>
                          <a:cs typeface="+mn-cs"/>
                        </a:rPr>
                        <a:t>Ülke Grupları</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Hareketlilikte Misafir Olunan Ülkeler</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Günlük hibe</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miktarları</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(Avro)</a:t>
                      </a:r>
                      <a:endParaRPr lang="tr-TR" dirty="0">
                        <a:solidFill>
                          <a:schemeClr val="tx1"/>
                        </a:solidFill>
                      </a:endParaRPr>
                    </a:p>
                  </a:txBody>
                  <a:tcPr/>
                </a:tc>
                <a:extLst>
                  <a:ext uri="{0D108BD9-81ED-4DB2-BD59-A6C34878D82A}">
                    <a16:rowId xmlns:a16="http://schemas.microsoft.com/office/drawing/2014/main" val="10000"/>
                  </a:ext>
                </a:extLst>
              </a:tr>
              <a:tr h="1021893">
                <a:tc>
                  <a:txBody>
                    <a:bodyPr/>
                    <a:lstStyle/>
                    <a:p>
                      <a:pPr algn="just"/>
                      <a:r>
                        <a:rPr lang="tr-TR" sz="1200" dirty="0">
                          <a:effectLst/>
                          <a:latin typeface="Open Sans"/>
                        </a:rPr>
                        <a:t>1. Grup Program Ülkeleri</a:t>
                      </a:r>
                    </a:p>
                  </a:txBody>
                  <a:tcPr marL="95250" marR="95250" marT="95250" marB="95250" anchor="ctr"/>
                </a:tc>
                <a:tc>
                  <a:txBody>
                    <a:bodyPr/>
                    <a:lstStyle/>
                    <a:p>
                      <a:pPr algn="just"/>
                      <a:r>
                        <a:rPr lang="tr-TR" sz="1200" dirty="0" smtClean="0">
                          <a:effectLst/>
                          <a:latin typeface="Open Sans"/>
                        </a:rPr>
                        <a:t>Danimarka</a:t>
                      </a:r>
                      <a:r>
                        <a:rPr lang="tr-TR" sz="1200" dirty="0">
                          <a:effectLst/>
                          <a:latin typeface="Open Sans"/>
                        </a:rPr>
                        <a:t>, Finlandiya, İrlanda, İsveç, İzlanda, Lihtenştayn, Lüksemburg, </a:t>
                      </a:r>
                      <a:r>
                        <a:rPr lang="tr-TR" sz="1200" dirty="0" smtClean="0">
                          <a:effectLst/>
                          <a:latin typeface="Open Sans"/>
                        </a:rPr>
                        <a:t>Norveç</a:t>
                      </a:r>
                    </a:p>
                    <a:p>
                      <a:pPr algn="just"/>
                      <a:r>
                        <a:rPr lang="tr-TR" sz="1200" dirty="0" smtClean="0">
                          <a:effectLst/>
                          <a:latin typeface="Open Sans"/>
                        </a:rPr>
                        <a:t>14.Bölge</a:t>
                      </a:r>
                      <a:r>
                        <a:rPr lang="tr-TR" sz="1200" baseline="0" dirty="0" smtClean="0">
                          <a:effectLst/>
                          <a:latin typeface="Open Sans"/>
                        </a:rPr>
                        <a:t> ülkeleri</a:t>
                      </a:r>
                      <a:endParaRPr lang="tr-TR" sz="1200" dirty="0">
                        <a:effectLst/>
                        <a:latin typeface="Open Sans"/>
                      </a:endParaRPr>
                    </a:p>
                  </a:txBody>
                  <a:tcPr marL="95250" marR="95250" marT="95250" marB="95250" anchor="ctr"/>
                </a:tc>
                <a:tc>
                  <a:txBody>
                    <a:bodyPr/>
                    <a:lstStyle/>
                    <a:p>
                      <a:pPr algn="just"/>
                      <a:r>
                        <a:rPr lang="tr-TR" sz="1200" dirty="0" smtClean="0">
                          <a:effectLst/>
                          <a:latin typeface="Open Sans"/>
                        </a:rPr>
                        <a:t>162</a:t>
                      </a:r>
                      <a:endParaRPr lang="tr-TR" sz="1200" dirty="0">
                        <a:effectLst/>
                        <a:latin typeface="Open Sans"/>
                      </a:endParaRPr>
                    </a:p>
                  </a:txBody>
                  <a:tcPr marL="95250" marR="95250" marT="95250" marB="95250" anchor="ctr"/>
                </a:tc>
                <a:extLst>
                  <a:ext uri="{0D108BD9-81ED-4DB2-BD59-A6C34878D82A}">
                    <a16:rowId xmlns:a16="http://schemas.microsoft.com/office/drawing/2014/main" val="10001"/>
                  </a:ext>
                </a:extLst>
              </a:tr>
              <a:tr h="1021893">
                <a:tc>
                  <a:txBody>
                    <a:bodyPr/>
                    <a:lstStyle/>
                    <a:p>
                      <a:pPr algn="just"/>
                      <a:r>
                        <a:rPr lang="tr-TR" sz="1200" dirty="0">
                          <a:effectLst/>
                          <a:latin typeface="Open Sans"/>
                        </a:rPr>
                        <a:t>2. Grup Program Ülkeleri</a:t>
                      </a:r>
                    </a:p>
                  </a:txBody>
                  <a:tcPr marL="95250" marR="95250" marT="95250" marB="95250" anchor="ctr"/>
                </a:tc>
                <a:tc>
                  <a:txBody>
                    <a:bodyPr/>
                    <a:lstStyle/>
                    <a:p>
                      <a:pPr algn="just"/>
                      <a:r>
                        <a:rPr lang="tr-TR" sz="1200" dirty="0">
                          <a:effectLst/>
                          <a:latin typeface="Open Sans"/>
                        </a:rPr>
                        <a:t>Almanya, Avusturya, Belçika, Fransa, Güney Kıbrıs, Hollanda, İspanya, İtalya, Malta, Portekiz, </a:t>
                      </a:r>
                      <a:r>
                        <a:rPr lang="tr-TR" sz="1200" dirty="0" smtClean="0">
                          <a:effectLst/>
                          <a:latin typeface="Open Sans"/>
                        </a:rPr>
                        <a:t>Yunanistan</a:t>
                      </a:r>
                    </a:p>
                    <a:p>
                      <a:pPr algn="just"/>
                      <a:r>
                        <a:rPr lang="tr-TR" sz="1200" dirty="0" smtClean="0">
                          <a:effectLst/>
                          <a:latin typeface="Open Sans"/>
                        </a:rPr>
                        <a:t>5.Bölge ülkeleri</a:t>
                      </a:r>
                      <a:endParaRPr lang="tr-TR" sz="1200" dirty="0">
                        <a:effectLst/>
                        <a:latin typeface="Open Sans"/>
                      </a:endParaRPr>
                    </a:p>
                  </a:txBody>
                  <a:tcPr marL="95250" marR="95250" marT="95250" marB="95250" anchor="ctr"/>
                </a:tc>
                <a:tc>
                  <a:txBody>
                    <a:bodyPr/>
                    <a:lstStyle/>
                    <a:p>
                      <a:pPr algn="just"/>
                      <a:r>
                        <a:rPr lang="tr-TR" sz="1200" dirty="0" smtClean="0">
                          <a:effectLst/>
                          <a:latin typeface="Open Sans"/>
                        </a:rPr>
                        <a:t>144</a:t>
                      </a:r>
                      <a:endParaRPr lang="tr-TR" sz="1200" dirty="0">
                        <a:effectLst/>
                        <a:latin typeface="Open Sans"/>
                      </a:endParaRPr>
                    </a:p>
                  </a:txBody>
                  <a:tcPr marL="95250" marR="95250" marT="95250" marB="95250" anchor="ctr"/>
                </a:tc>
                <a:extLst>
                  <a:ext uri="{0D108BD9-81ED-4DB2-BD59-A6C34878D82A}">
                    <a16:rowId xmlns:a16="http://schemas.microsoft.com/office/drawing/2014/main" val="10002"/>
                  </a:ext>
                </a:extLst>
              </a:tr>
              <a:tr h="237296">
                <a:tc>
                  <a:txBody>
                    <a:bodyPr/>
                    <a:lstStyle/>
                    <a:p>
                      <a:pPr algn="just"/>
                      <a:r>
                        <a:rPr lang="tr-TR" sz="1200" dirty="0">
                          <a:effectLst/>
                          <a:latin typeface="Open Sans"/>
                        </a:rPr>
                        <a:t>3. Grup Program Ülkeleri</a:t>
                      </a:r>
                    </a:p>
                  </a:txBody>
                  <a:tcPr marL="95250" marR="95250" marT="95250" marB="95250" anchor="ctr"/>
                </a:tc>
                <a:tc>
                  <a:txBody>
                    <a:bodyPr/>
                    <a:lstStyle/>
                    <a:p>
                      <a:pPr algn="just"/>
                      <a:r>
                        <a:rPr lang="tr-TR" sz="1200" dirty="0">
                          <a:effectLst/>
                          <a:latin typeface="Open Sans"/>
                        </a:rPr>
                        <a:t>Bulgaristan, Çek Cumhuriyeti, Estonya, Hırvatistan, Letonya, Litvanya, Macaristan, </a:t>
                      </a:r>
                      <a:r>
                        <a:rPr lang="tr-TR" sz="1200" dirty="0" smtClean="0">
                          <a:effectLst/>
                          <a:latin typeface="Open Sans"/>
                        </a:rPr>
                        <a:t>Kuzey Makedonya</a:t>
                      </a:r>
                      <a:r>
                        <a:rPr lang="tr-TR" sz="1200" dirty="0">
                          <a:effectLst/>
                          <a:latin typeface="Open Sans"/>
                        </a:rPr>
                        <a:t>, Polonya, Romanya, Sırbistan, Slovakya, Slovenya, Türkiye *</a:t>
                      </a:r>
                    </a:p>
                  </a:txBody>
                  <a:tcPr marL="95250" marR="95250" marT="95250" marB="95250" anchor="ctr"/>
                </a:tc>
                <a:tc>
                  <a:txBody>
                    <a:bodyPr/>
                    <a:lstStyle/>
                    <a:p>
                      <a:pPr algn="just"/>
                      <a:r>
                        <a:rPr lang="tr-TR" sz="1200" dirty="0" smtClean="0">
                          <a:effectLst/>
                          <a:latin typeface="Open Sans"/>
                        </a:rPr>
                        <a:t>126</a:t>
                      </a:r>
                      <a:endParaRPr lang="tr-TR" sz="1200" dirty="0">
                        <a:effectLst/>
                        <a:latin typeface="Open Sans"/>
                      </a:endParaRPr>
                    </a:p>
                  </a:txBody>
                  <a:tcPr marL="95250" marR="95250" marT="95250" marB="9525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22290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272808" cy="5078313"/>
          </a:xfrm>
          <a:prstGeom prst="rect">
            <a:avLst/>
          </a:prstGeom>
        </p:spPr>
        <p:txBody>
          <a:bodyPr wrap="square">
            <a:spAutoFit/>
          </a:bodyPr>
          <a:lstStyle/>
          <a:p>
            <a:r>
              <a:rPr lang="tr-TR" b="1" dirty="0">
                <a:solidFill>
                  <a:srgbClr val="FF0000"/>
                </a:solidFill>
              </a:rPr>
              <a:t>Hibe Hesaplamaları</a:t>
            </a:r>
            <a:endParaRPr lang="tr-TR" dirty="0">
              <a:solidFill>
                <a:srgbClr val="FF0000"/>
              </a:solidFill>
            </a:endParaRPr>
          </a:p>
          <a:p>
            <a:r>
              <a:rPr lang="tr-TR" dirty="0"/>
              <a:t> </a:t>
            </a:r>
          </a:p>
          <a:p>
            <a:r>
              <a:rPr lang="tr-TR" b="1" u="sng" dirty="0">
                <a:solidFill>
                  <a:srgbClr val="FF0000"/>
                </a:solidFill>
              </a:rPr>
              <a:t>Gündelik Hesaplamaları</a:t>
            </a:r>
            <a:endParaRPr lang="tr-TR" dirty="0">
              <a:solidFill>
                <a:srgbClr val="FF0000"/>
              </a:solidFill>
            </a:endParaRPr>
          </a:p>
          <a:p>
            <a:pPr marL="285750" indent="-285750">
              <a:buFont typeface="Wingdings" pitchFamily="2" charset="2"/>
              <a:buChar char="Ø"/>
            </a:pPr>
            <a:r>
              <a:rPr lang="tr-TR" dirty="0"/>
              <a:t>Personelin faaliyet süreleri ve hibeleri, faaliyet başlamadan önce tahminî olarak hesaplanır. Faaliyet sona erdikten sonra gerçekleşen kesin süreler ve hibeler tekrar </a:t>
            </a:r>
            <a:r>
              <a:rPr lang="tr-TR" dirty="0" smtClean="0"/>
              <a:t>hesaplanmalıdır.</a:t>
            </a:r>
          </a:p>
          <a:p>
            <a:endParaRPr lang="tr-TR" dirty="0" smtClean="0"/>
          </a:p>
          <a:p>
            <a:pPr marL="285750" indent="-285750">
              <a:buFont typeface="Wingdings" pitchFamily="2" charset="2"/>
              <a:buChar char="Ø"/>
            </a:pPr>
            <a:r>
              <a:rPr lang="tr-TR" dirty="0" smtClean="0"/>
              <a:t>Personelin </a:t>
            </a:r>
            <a:r>
              <a:rPr lang="tr-TR" dirty="0"/>
              <a:t>faaliyet süreleri kısmen veya tamamen </a:t>
            </a:r>
            <a:r>
              <a:rPr lang="tr-TR" dirty="0" err="1"/>
              <a:t>hibelendirilir</a:t>
            </a:r>
            <a:r>
              <a:rPr lang="tr-TR" dirty="0"/>
              <a:t> veya faaliyet tamamen </a:t>
            </a:r>
            <a:r>
              <a:rPr lang="tr-TR" dirty="0" err="1"/>
              <a:t>hibesiz</a:t>
            </a:r>
            <a:r>
              <a:rPr lang="tr-TR" dirty="0"/>
              <a:t> yani “sıfır hibeli” olarak gerçekleştirilebilir. Faaliyet süresinin kısmen </a:t>
            </a:r>
            <a:r>
              <a:rPr lang="tr-TR" dirty="0" err="1"/>
              <a:t>hibelendirilmesi</a:t>
            </a:r>
            <a:r>
              <a:rPr lang="tr-TR" dirty="0"/>
              <a:t> halinde, hibe verilecek süre personel hareketliliği için 2 günden kısa olamaz</a:t>
            </a:r>
            <a:r>
              <a:rPr lang="tr-TR" dirty="0" smtClean="0"/>
              <a:t>.</a:t>
            </a:r>
            <a:r>
              <a:rPr lang="tr-TR" dirty="0"/>
              <a:t> </a:t>
            </a:r>
            <a:r>
              <a:rPr lang="tr-TR" dirty="0" smtClean="0"/>
              <a:t>(İşletmelerden </a:t>
            </a:r>
            <a:r>
              <a:rPr lang="tr-TR" dirty="0"/>
              <a:t>davet edilen personel için 1 günden kısa olamaz)</a:t>
            </a:r>
          </a:p>
          <a:p>
            <a:r>
              <a:rPr lang="tr-TR" dirty="0"/>
              <a:t> </a:t>
            </a:r>
          </a:p>
          <a:p>
            <a:r>
              <a:rPr lang="tr-TR" b="1" u="sng" dirty="0">
                <a:solidFill>
                  <a:srgbClr val="FF0000"/>
                </a:solidFill>
              </a:rPr>
              <a:t>Seyahat Gideri Hesaplamaları</a:t>
            </a:r>
            <a:endParaRPr lang="tr-TR" dirty="0">
              <a:solidFill>
                <a:srgbClr val="FF0000"/>
              </a:solidFill>
            </a:endParaRPr>
          </a:p>
          <a:p>
            <a:r>
              <a:rPr lang="tr-TR" dirty="0"/>
              <a:t>Personel hareketliliği faaliyetinden faydalanan personeline ödenecek seyahat gideri miktarı “Mesafe Hesaplayıcı” kullanılarak hesap </a:t>
            </a:r>
            <a:r>
              <a:rPr lang="tr-TR" dirty="0" smtClean="0"/>
              <a:t>edilir. </a:t>
            </a:r>
            <a:endParaRPr lang="tr-TR" dirty="0"/>
          </a:p>
        </p:txBody>
      </p:sp>
    </p:spTree>
    <p:extLst>
      <p:ext uri="{BB962C8B-B14F-4D97-AF65-F5344CB8AC3E}">
        <p14:creationId xmlns:p14="http://schemas.microsoft.com/office/powerpoint/2010/main" val="793184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74386"/>
            <a:ext cx="8424936" cy="2862322"/>
          </a:xfrm>
          <a:prstGeom prst="rect">
            <a:avLst/>
          </a:prstGeom>
        </p:spPr>
        <p:txBody>
          <a:bodyPr wrap="square">
            <a:spAutoFit/>
          </a:bodyPr>
          <a:lstStyle/>
          <a:p>
            <a:r>
              <a:rPr lang="tr-TR" b="1" dirty="0" smtClean="0">
                <a:solidFill>
                  <a:srgbClr val="FF0000"/>
                </a:solidFill>
                <a:hlinkClick r:id="rId2"/>
              </a:rPr>
              <a:t>Mesafe Hesaplayıcı: </a:t>
            </a:r>
            <a:r>
              <a:rPr lang="tr-TR" b="1" dirty="0" smtClean="0">
                <a:hlinkClick r:id="rId2"/>
              </a:rPr>
              <a:t>http</a:t>
            </a:r>
            <a:r>
              <a:rPr lang="tr-TR" b="1" dirty="0">
                <a:hlinkClick r:id="rId2"/>
              </a:rPr>
              <a:t>://ec.europa.eu/programmes/erasmus-plus/tools/distance_en.htm</a:t>
            </a:r>
            <a:endParaRPr lang="tr-TR" dirty="0"/>
          </a:p>
          <a:p>
            <a:pPr marL="285750" indent="-285750">
              <a:buFont typeface="Wingdings" pitchFamily="2" charset="2"/>
              <a:buChar char="Ø"/>
            </a:pPr>
            <a:r>
              <a:rPr lang="tr-TR" dirty="0" smtClean="0"/>
              <a:t>Mesafe </a:t>
            </a:r>
            <a:r>
              <a:rPr lang="tr-TR" dirty="0"/>
              <a:t>hesaplayıcısı aracılığı ile personelin yerleşik olduğu yerden, faaliyet yerine kadar olan iki nokta arasının km değeri tespit edilmeli ve aşağıdaki tablo kullanılarak seyahat hibesi </a:t>
            </a:r>
            <a:r>
              <a:rPr lang="tr-TR" dirty="0" smtClean="0"/>
              <a:t>hesaplanır.  </a:t>
            </a:r>
            <a:r>
              <a:rPr lang="tr-TR" dirty="0"/>
              <a:t>Mesafe hesaplayıcıda çıkan kilometrenin aşağıdaki tablodaki hibe karşılığı gidiş-dönüş rakamı olup, söz konusu miktar ikiyle çarpılmaz. Personelin aktarmalı olarak seyahat etmesi, yukarıda belirtilen mesafe hesaplaması ile varılan mesafeyi etkilemez.</a:t>
            </a:r>
          </a:p>
          <a:p>
            <a:r>
              <a:rPr lang="tr-TR" dirty="0"/>
              <a:t> </a:t>
            </a:r>
          </a:p>
        </p:txBody>
      </p:sp>
      <p:sp>
        <p:nvSpPr>
          <p:cNvPr id="3" name="Dikdörtgen 2"/>
          <p:cNvSpPr/>
          <p:nvPr/>
        </p:nvSpPr>
        <p:spPr>
          <a:xfrm>
            <a:off x="467544" y="433255"/>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pic>
        <p:nvPicPr>
          <p:cNvPr id="5" name="Resim 4"/>
          <p:cNvPicPr/>
          <p:nvPr/>
        </p:nvPicPr>
        <p:blipFill>
          <a:blip r:embed="rId3"/>
          <a:stretch>
            <a:fillRect/>
          </a:stretch>
        </p:blipFill>
        <p:spPr>
          <a:xfrm>
            <a:off x="1835696" y="3799270"/>
            <a:ext cx="5540375" cy="2210435"/>
          </a:xfrm>
          <a:prstGeom prst="rect">
            <a:avLst/>
          </a:prstGeom>
        </p:spPr>
      </p:pic>
    </p:spTree>
    <p:extLst>
      <p:ext uri="{BB962C8B-B14F-4D97-AF65-F5344CB8AC3E}">
        <p14:creationId xmlns:p14="http://schemas.microsoft.com/office/powerpoint/2010/main" val="3957606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9432" y="332656"/>
            <a:ext cx="8686800" cy="1143000"/>
          </a:xfrm>
        </p:spPr>
        <p:txBody>
          <a:bodyPr>
            <a:normAutofit fontScale="90000"/>
          </a:bodyPr>
          <a:lstStyle/>
          <a:p>
            <a:r>
              <a:rPr lang="tr-TR" b="1" dirty="0" smtClean="0">
                <a:solidFill>
                  <a:srgbClr val="FF0000"/>
                </a:solidFill>
              </a:rPr>
              <a:t>2021 KA131 DERS VERME PROJE BİLGİLERİ</a:t>
            </a:r>
            <a:r>
              <a:rPr lang="tr-TR" dirty="0"/>
              <a:t/>
            </a:r>
            <a:br>
              <a:rPr lang="tr-TR" dirty="0"/>
            </a:br>
            <a:endParaRPr lang="tr-TR" dirty="0"/>
          </a:p>
        </p:txBody>
      </p:sp>
      <p:sp>
        <p:nvSpPr>
          <p:cNvPr id="3" name="İçerik Yer Tutucusu 2"/>
          <p:cNvSpPr>
            <a:spLocks noGrp="1"/>
          </p:cNvSpPr>
          <p:nvPr>
            <p:ph sz="quarter" idx="1"/>
          </p:nvPr>
        </p:nvSpPr>
        <p:spPr>
          <a:xfrm>
            <a:off x="457200" y="1600200"/>
            <a:ext cx="8291264" cy="4873752"/>
          </a:xfrm>
        </p:spPr>
        <p:txBody>
          <a:bodyPr>
            <a:normAutofit/>
          </a:bodyPr>
          <a:lstStyle/>
          <a:p>
            <a:r>
              <a:rPr lang="tr-TR" b="1" dirty="0"/>
              <a:t>Proje numaraları: </a:t>
            </a:r>
            <a:r>
              <a:rPr lang="en-AU" dirty="0" smtClean="0"/>
              <a:t>2022-1-TR01-KA131-HED-000053168</a:t>
            </a:r>
            <a:endParaRPr lang="tr-TR" dirty="0" smtClean="0"/>
          </a:p>
          <a:p>
            <a:r>
              <a:rPr lang="tr-TR" b="1" dirty="0" smtClean="0"/>
              <a:t>Hareketlilik </a:t>
            </a:r>
            <a:r>
              <a:rPr lang="tr-TR" b="1" dirty="0"/>
              <a:t>Başvuru Türü:  </a:t>
            </a:r>
            <a:r>
              <a:rPr lang="tr-TR" dirty="0"/>
              <a:t>Personel Ders </a:t>
            </a:r>
            <a:r>
              <a:rPr lang="tr-TR" dirty="0" smtClean="0"/>
              <a:t>Verme</a:t>
            </a:r>
          </a:p>
          <a:p>
            <a:r>
              <a:rPr lang="tr-TR" b="1" u="sng" dirty="0" smtClean="0"/>
              <a:t>Kontenjan</a:t>
            </a:r>
            <a:r>
              <a:rPr lang="tr-TR" b="1" u="sng" dirty="0"/>
              <a:t>:</a:t>
            </a:r>
            <a:r>
              <a:rPr lang="tr-TR" u="sng" dirty="0"/>
              <a:t> </a:t>
            </a:r>
            <a:endParaRPr lang="tr-TR" u="sng" dirty="0" smtClean="0"/>
          </a:p>
          <a:p>
            <a:r>
              <a:rPr lang="tr-TR" b="1" dirty="0" smtClean="0"/>
              <a:t>Ders </a:t>
            </a:r>
            <a:r>
              <a:rPr lang="tr-TR" b="1" dirty="0"/>
              <a:t>Verme Hareketliliği: </a:t>
            </a:r>
            <a:r>
              <a:rPr lang="tr-TR" dirty="0" smtClean="0"/>
              <a:t>18 </a:t>
            </a:r>
            <a:r>
              <a:rPr lang="tr-TR" dirty="0"/>
              <a:t>kişi asil liste</a:t>
            </a:r>
          </a:p>
          <a:p>
            <a:r>
              <a:rPr lang="tr-TR" b="1" dirty="0" smtClean="0"/>
              <a:t>Hareketlilik </a:t>
            </a:r>
            <a:r>
              <a:rPr lang="tr-TR" b="1" dirty="0"/>
              <a:t>süresi:</a:t>
            </a:r>
            <a:r>
              <a:rPr lang="tr-TR" dirty="0"/>
              <a:t> 5 gün (faaliyet için)</a:t>
            </a:r>
          </a:p>
          <a:p>
            <a:r>
              <a:rPr lang="tr-TR" b="1" dirty="0"/>
              <a:t>Proje bitiş tarihi: 31 </a:t>
            </a:r>
            <a:r>
              <a:rPr lang="tr-TR" b="1" dirty="0" smtClean="0"/>
              <a:t>Temmuz 2024</a:t>
            </a:r>
            <a:endParaRPr lang="tr-TR" dirty="0"/>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24329055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4616" y="472604"/>
            <a:ext cx="7925816" cy="2308324"/>
          </a:xfrm>
          <a:prstGeom prst="rect">
            <a:avLst/>
          </a:prstGeom>
        </p:spPr>
        <p:txBody>
          <a:bodyPr wrap="square">
            <a:spAutoFit/>
          </a:bodyPr>
          <a:lstStyle/>
          <a:p>
            <a:r>
              <a:rPr lang="tr-TR" b="1" dirty="0">
                <a:solidFill>
                  <a:srgbClr val="FF0000"/>
                </a:solidFill>
              </a:rPr>
              <a:t>Personele Yapılacak Ödeme</a:t>
            </a:r>
            <a:endParaRPr lang="tr-TR" dirty="0">
              <a:solidFill>
                <a:srgbClr val="FF0000"/>
              </a:solidFill>
            </a:endParaRPr>
          </a:p>
          <a:p>
            <a:pPr marL="285750" indent="-285750">
              <a:buFont typeface="Wingdings" pitchFamily="2" charset="2"/>
              <a:buChar char="Ø"/>
            </a:pPr>
            <a:r>
              <a:rPr lang="tr-TR" dirty="0"/>
              <a:t>Üniversitemiz , yararlanıcıya faaliyet dönemi başlamadan veya yurtdışına çıkmadan önce ödeme </a:t>
            </a:r>
            <a:r>
              <a:rPr lang="tr-TR" dirty="0" smtClean="0"/>
              <a:t>yapar.</a:t>
            </a:r>
          </a:p>
          <a:p>
            <a:pPr marL="285750" indent="-285750">
              <a:buFont typeface="Wingdings" pitchFamily="2" charset="2"/>
              <a:buChar char="Ø"/>
            </a:pPr>
            <a:r>
              <a:rPr lang="tr-TR" dirty="0" smtClean="0"/>
              <a:t>Hibe </a:t>
            </a:r>
            <a:r>
              <a:rPr lang="tr-TR" dirty="0"/>
              <a:t>ödemeleri vergi kesintilerine tabi tutulmaksızın, Avro olarak </a:t>
            </a:r>
            <a:r>
              <a:rPr lang="tr-TR" dirty="0" smtClean="0"/>
              <a:t>yapılır.</a:t>
            </a:r>
          </a:p>
          <a:p>
            <a:pPr marL="285750" indent="-285750">
              <a:buFont typeface="Wingdings" pitchFamily="2" charset="2"/>
              <a:buChar char="Ø"/>
            </a:pPr>
            <a:r>
              <a:rPr lang="tr-TR" dirty="0" smtClean="0"/>
              <a:t>Faaliyetin </a:t>
            </a:r>
            <a:r>
              <a:rPr lang="tr-TR" dirty="0"/>
              <a:t>gerçekleşmediği durumlarda yararlanıcıya herhangi bir hibe ödemesi yapılmaz.</a:t>
            </a:r>
          </a:p>
          <a:p>
            <a:r>
              <a:rPr lang="tr-TR" dirty="0"/>
              <a:t> </a:t>
            </a:r>
          </a:p>
        </p:txBody>
      </p:sp>
      <p:sp>
        <p:nvSpPr>
          <p:cNvPr id="3" name="Dikdörtgen 2"/>
          <p:cNvSpPr/>
          <p:nvPr/>
        </p:nvSpPr>
        <p:spPr>
          <a:xfrm>
            <a:off x="565417" y="2518351"/>
            <a:ext cx="7704856" cy="2031325"/>
          </a:xfrm>
          <a:prstGeom prst="rect">
            <a:avLst/>
          </a:prstGeom>
        </p:spPr>
        <p:txBody>
          <a:bodyPr wrap="square">
            <a:spAutoFit/>
          </a:bodyPr>
          <a:lstStyle/>
          <a:p>
            <a:r>
              <a:rPr lang="tr-TR" b="1" dirty="0">
                <a:solidFill>
                  <a:srgbClr val="FF0000"/>
                </a:solidFill>
              </a:rPr>
              <a:t>Ödemede Kesinti Yapılması</a:t>
            </a:r>
            <a:endParaRPr lang="tr-TR" dirty="0">
              <a:solidFill>
                <a:srgbClr val="FF0000"/>
              </a:solidFill>
            </a:endParaRPr>
          </a:p>
          <a:p>
            <a:pPr marL="285750" indent="-285750">
              <a:buFont typeface="Wingdings" pitchFamily="2" charset="2"/>
              <a:buChar char="Ø"/>
            </a:pPr>
            <a:r>
              <a:rPr lang="tr-TR" dirty="0"/>
              <a:t>Hareketliliğe katılımı kanıtlayan belgelerin teslim edilmemesi durumunda (katılım sertifikası) hareketlilik geçersiz sayılır ve personele hibe ödenmez, başlangıçta ödenen hibe tahsil edilir. </a:t>
            </a:r>
            <a:r>
              <a:rPr lang="tr-TR" dirty="0" smtClean="0"/>
              <a:t> </a:t>
            </a:r>
            <a:r>
              <a:rPr lang="tr-TR" dirty="0"/>
              <a:t>İlk planlamada ödeneceği öngörülmesine rağmen ödenmeyen ve/veya ödendikten sonra personelden geri istenir.</a:t>
            </a:r>
          </a:p>
          <a:p>
            <a:r>
              <a:rPr lang="tr-TR" dirty="0"/>
              <a:t> </a:t>
            </a:r>
          </a:p>
        </p:txBody>
      </p:sp>
      <p:sp>
        <p:nvSpPr>
          <p:cNvPr id="4" name="Dikdörtgen 3"/>
          <p:cNvSpPr/>
          <p:nvPr/>
        </p:nvSpPr>
        <p:spPr>
          <a:xfrm>
            <a:off x="534616" y="4293096"/>
            <a:ext cx="7909404" cy="2308324"/>
          </a:xfrm>
          <a:prstGeom prst="rect">
            <a:avLst/>
          </a:prstGeom>
        </p:spPr>
        <p:txBody>
          <a:bodyPr wrap="square">
            <a:spAutoFit/>
          </a:bodyPr>
          <a:lstStyle/>
          <a:p>
            <a:r>
              <a:rPr lang="tr-TR" b="1" dirty="0" err="1">
                <a:solidFill>
                  <a:srgbClr val="FF0000"/>
                </a:solidFill>
              </a:rPr>
              <a:t>Hibesiz</a:t>
            </a:r>
            <a:r>
              <a:rPr lang="tr-TR" b="1" dirty="0">
                <a:solidFill>
                  <a:srgbClr val="FF0000"/>
                </a:solidFill>
              </a:rPr>
              <a:t> (“0” Hibeli) Personel Olma Durumu</a:t>
            </a:r>
            <a:endParaRPr lang="tr-TR" dirty="0">
              <a:solidFill>
                <a:srgbClr val="FF0000"/>
              </a:solidFill>
            </a:endParaRPr>
          </a:p>
          <a:p>
            <a:pPr marL="285750" indent="-285750">
              <a:buFont typeface="Wingdings" pitchFamily="2" charset="2"/>
              <a:buChar char="Ø"/>
            </a:pPr>
            <a:r>
              <a:rPr lang="tr-TR" dirty="0"/>
              <a:t>Personel istediği takdirde hibe almaksızın faaliyete katılabilir. Faaliyetten </a:t>
            </a:r>
            <a:r>
              <a:rPr lang="tr-TR" dirty="0" err="1"/>
              <a:t>hibesiz</a:t>
            </a:r>
            <a:r>
              <a:rPr lang="tr-TR" dirty="0"/>
              <a:t> faydalanılabilmek için de başvuru yapılması ve başvurunun diğer başvurularla beraber değerlendirmeye tabi tutulması </a:t>
            </a:r>
            <a:r>
              <a:rPr lang="tr-TR" dirty="0" smtClean="0"/>
              <a:t>gerekmektedir.</a:t>
            </a:r>
          </a:p>
          <a:p>
            <a:pPr marL="285750" indent="-285750">
              <a:buFont typeface="Wingdings" pitchFamily="2" charset="2"/>
              <a:buChar char="Ø"/>
            </a:pPr>
            <a:r>
              <a:rPr lang="tr-TR" dirty="0" err="1" smtClean="0"/>
              <a:t>Hibesiz</a:t>
            </a:r>
            <a:r>
              <a:rPr lang="tr-TR" dirty="0" smtClean="0"/>
              <a:t> </a:t>
            </a:r>
            <a:r>
              <a:rPr lang="tr-TR" dirty="0"/>
              <a:t>personelin farkı, kendisine ödeme yapılmamasıdır. Hibe alınmaması, personelin seçim sürecine dâhil olmamasına gerekçe değildir.</a:t>
            </a:r>
          </a:p>
        </p:txBody>
      </p:sp>
    </p:spTree>
    <p:extLst>
      <p:ext uri="{BB962C8B-B14F-4D97-AF65-F5344CB8AC3E}">
        <p14:creationId xmlns:p14="http://schemas.microsoft.com/office/powerpoint/2010/main" val="3329308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3622" y="1340768"/>
            <a:ext cx="8136904" cy="3970318"/>
          </a:xfrm>
          <a:prstGeom prst="rect">
            <a:avLst/>
          </a:prstGeom>
        </p:spPr>
        <p:txBody>
          <a:bodyPr wrap="square">
            <a:spAutoFit/>
          </a:bodyPr>
          <a:lstStyle/>
          <a:p>
            <a:r>
              <a:rPr lang="tr-TR" b="1" dirty="0">
                <a:solidFill>
                  <a:srgbClr val="FF0000"/>
                </a:solidFill>
              </a:rPr>
              <a:t>Planlanan Faaliyet Dönemi Tamamlanmadan </a:t>
            </a:r>
            <a:r>
              <a:rPr lang="tr-TR" b="1" dirty="0" smtClean="0">
                <a:solidFill>
                  <a:srgbClr val="FF0000"/>
                </a:solidFill>
              </a:rPr>
              <a:t>Dönülmesi</a:t>
            </a:r>
          </a:p>
          <a:p>
            <a:endParaRPr lang="tr-TR" dirty="0">
              <a:solidFill>
                <a:srgbClr val="FF0000"/>
              </a:solidFill>
            </a:endParaRPr>
          </a:p>
          <a:p>
            <a:pPr marL="285750" indent="-285750">
              <a:buFont typeface="Wingdings" pitchFamily="2" charset="2"/>
              <a:buChar char="Ø"/>
            </a:pPr>
            <a:r>
              <a:rPr lang="tr-TR" dirty="0"/>
              <a:t>Avrupa Komisyonu tarafından ilan edilen Genel Teklif </a:t>
            </a:r>
            <a:r>
              <a:rPr lang="tr-TR" dirty="0" err="1"/>
              <a:t>Çağrısı’nda</a:t>
            </a:r>
            <a:r>
              <a:rPr lang="tr-TR" dirty="0"/>
              <a:t> belirtildiği üzere, personel hareketliliği faaliyetleri asgari 2 gün sürer. Hareketlilik süresinin asgari sürenin altında olması durumunda söz konusu hareketlilik için hibe ödemesi yapılmaz. </a:t>
            </a:r>
          </a:p>
          <a:p>
            <a:r>
              <a:rPr lang="tr-TR" dirty="0"/>
              <a:t> </a:t>
            </a:r>
          </a:p>
          <a:p>
            <a:pPr marL="285750" indent="-285750">
              <a:buFont typeface="Wingdings" pitchFamily="2" charset="2"/>
              <a:buChar char="Ø"/>
            </a:pPr>
            <a:r>
              <a:rPr lang="tr-TR" dirty="0"/>
              <a:t>Personelin, mücbir </a:t>
            </a:r>
            <a:r>
              <a:rPr lang="tr-TR" dirty="0" smtClean="0"/>
              <a:t>sebeplerle </a:t>
            </a:r>
            <a:r>
              <a:rPr lang="tr-TR" dirty="0"/>
              <a:t>(zorunluluk sebepleri, ailevi sebepler, sağlık sebepleri, doğal afet gibi) planlanan hareketlilik faaliyeti döneminden erken dönmesi durumunda, personelin yurtdışında kaldığı süre karşılığı gündelik hibesi ile mesafe hesaplayıcıya göre miktarı personele verilir. Kalınan süre karşılığı için hesaplanan hibeden fazla ödeme yapılmışsa, fazla miktarın iadesi istenir.</a:t>
            </a:r>
          </a:p>
          <a:p>
            <a:r>
              <a:rPr lang="tr-TR" dirty="0"/>
              <a:t> </a:t>
            </a:r>
          </a:p>
        </p:txBody>
      </p:sp>
    </p:spTree>
    <p:extLst>
      <p:ext uri="{BB962C8B-B14F-4D97-AF65-F5344CB8AC3E}">
        <p14:creationId xmlns:p14="http://schemas.microsoft.com/office/powerpoint/2010/main" val="3890992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620688"/>
            <a:ext cx="7632848" cy="369332"/>
          </a:xfrm>
          <a:prstGeom prst="rect">
            <a:avLst/>
          </a:prstGeom>
        </p:spPr>
        <p:txBody>
          <a:bodyPr wrap="square">
            <a:spAutoFit/>
          </a:bodyPr>
          <a:lstStyle/>
          <a:p>
            <a:r>
              <a:rPr lang="tr-TR" b="1" dirty="0">
                <a:solidFill>
                  <a:srgbClr val="FF0000"/>
                </a:solidFill>
              </a:rPr>
              <a:t>Planlanan Faaliyet Dönemi Tamamlanmadan Dönülmesi</a:t>
            </a:r>
          </a:p>
        </p:txBody>
      </p:sp>
      <p:sp>
        <p:nvSpPr>
          <p:cNvPr id="3" name="Dikdörtgen 2"/>
          <p:cNvSpPr/>
          <p:nvPr/>
        </p:nvSpPr>
        <p:spPr>
          <a:xfrm>
            <a:off x="899592" y="1412776"/>
            <a:ext cx="7416824" cy="3693319"/>
          </a:xfrm>
          <a:prstGeom prst="rect">
            <a:avLst/>
          </a:prstGeom>
        </p:spPr>
        <p:txBody>
          <a:bodyPr wrap="square">
            <a:spAutoFit/>
          </a:bodyPr>
          <a:lstStyle/>
          <a:p>
            <a:pPr marL="285750" indent="-285750">
              <a:buFont typeface="Wingdings" pitchFamily="2" charset="2"/>
              <a:buChar char="Ø"/>
            </a:pPr>
            <a:r>
              <a:rPr lang="tr-TR" dirty="0"/>
              <a:t>Asgari faaliyet süresinden daha uzun süre kalan bir personelin şahsî bir mücbir sebepten dolayı geri dönmek zorunda kalması halinde, personele tamamlayamadığı faaliyetini telafi etmek üzere tekrar gitme imkânı </a:t>
            </a:r>
            <a:r>
              <a:rPr lang="tr-TR" dirty="0" smtClean="0"/>
              <a:t>tanınmaz.</a:t>
            </a:r>
          </a:p>
          <a:p>
            <a:endParaRPr lang="tr-TR" dirty="0" smtClean="0"/>
          </a:p>
          <a:p>
            <a:pPr marL="285750" indent="-285750">
              <a:buFont typeface="Wingdings" pitchFamily="2" charset="2"/>
              <a:buChar char="Ø"/>
            </a:pPr>
            <a:endParaRPr lang="tr-TR" dirty="0"/>
          </a:p>
          <a:p>
            <a:pPr marL="285750" indent="-285750">
              <a:buFont typeface="Wingdings" pitchFamily="2" charset="2"/>
              <a:buChar char="Ø"/>
            </a:pPr>
            <a:r>
              <a:rPr lang="tr-TR" dirty="0" smtClean="0"/>
              <a:t>Genele </a:t>
            </a:r>
            <a:r>
              <a:rPr lang="tr-TR" dirty="0"/>
              <a:t>etki eden mücbir sebeplerden (gidilen bölgede doğal afet olması, grev yapılması vb.) dolayı öngörülen faaliyet süresini tamamlayamadan dönen personelin durumları hakkında, Ulusal Ajans ve Avrupa Komisyonu her bir örnek olayı ayrı ayrı inceleyerek, örneğin faaliyetin kabul edilmesi veya tekrar edilmesine imkân tanınmasına yönelik toplu olarak uygulanacak karara varır.</a:t>
            </a:r>
          </a:p>
        </p:txBody>
      </p:sp>
    </p:spTree>
    <p:extLst>
      <p:ext uri="{BB962C8B-B14F-4D97-AF65-F5344CB8AC3E}">
        <p14:creationId xmlns:p14="http://schemas.microsoft.com/office/powerpoint/2010/main" val="33902212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809" y="404664"/>
            <a:ext cx="9433048" cy="369332"/>
          </a:xfrm>
          <a:prstGeom prst="rect">
            <a:avLst/>
          </a:prstGeom>
        </p:spPr>
        <p:txBody>
          <a:bodyPr wrap="square">
            <a:spAutoFit/>
          </a:bodyPr>
          <a:lstStyle/>
          <a:p>
            <a:r>
              <a:rPr lang="tr-TR" b="1" dirty="0">
                <a:solidFill>
                  <a:srgbClr val="FF0000"/>
                </a:solidFill>
              </a:rPr>
              <a:t>Personel Eğitim Alma Hareketliliği için Düzenlenmesi Gereken Belgeler</a:t>
            </a:r>
            <a:endParaRPr lang="tr-TR" dirty="0">
              <a:solidFill>
                <a:srgbClr val="FF0000"/>
              </a:solidFill>
            </a:endParaRPr>
          </a:p>
        </p:txBody>
      </p:sp>
      <p:sp>
        <p:nvSpPr>
          <p:cNvPr id="4" name="Dikdörtgen 3"/>
          <p:cNvSpPr/>
          <p:nvPr/>
        </p:nvSpPr>
        <p:spPr>
          <a:xfrm>
            <a:off x="755576" y="1700808"/>
            <a:ext cx="7704856" cy="3416320"/>
          </a:xfrm>
          <a:prstGeom prst="rect">
            <a:avLst/>
          </a:prstGeom>
        </p:spPr>
        <p:txBody>
          <a:bodyPr wrap="square">
            <a:spAutoFit/>
          </a:bodyPr>
          <a:lstStyle/>
          <a:p>
            <a:r>
              <a:rPr lang="tr-TR" dirty="0"/>
              <a:t>Personel hareketliliği dosyalarında aşağıdaki belgelerin bulunması zorunludur:</a:t>
            </a:r>
            <a:br>
              <a:rPr lang="tr-TR" dirty="0"/>
            </a:br>
            <a:r>
              <a:rPr lang="tr-TR" b="1" dirty="0"/>
              <a:t>1- </a:t>
            </a:r>
            <a:r>
              <a:rPr lang="tr-TR" dirty="0"/>
              <a:t>Davet mektubu,</a:t>
            </a:r>
          </a:p>
          <a:p>
            <a:r>
              <a:rPr lang="tr-TR" b="1" dirty="0"/>
              <a:t>2- </a:t>
            </a:r>
            <a:r>
              <a:rPr lang="tr-TR" dirty="0"/>
              <a:t>Personel ile yükseköğretim kurumu arasında imzalanan personel hareketliliği anlaşması</a:t>
            </a:r>
            <a:r>
              <a:rPr lang="tr-TR" b="1" dirty="0" smtClean="0"/>
              <a:t>:</a:t>
            </a:r>
          </a:p>
          <a:p>
            <a:endParaRPr lang="tr-TR" b="1" dirty="0"/>
          </a:p>
          <a:p>
            <a:pPr marL="285750" indent="-285750">
              <a:buFont typeface="Wingdings" pitchFamily="2" charset="2"/>
              <a:buChar char="Ø"/>
            </a:pPr>
            <a:r>
              <a:rPr lang="tr-TR" b="1" dirty="0" smtClean="0"/>
              <a:t>Eğitim </a:t>
            </a:r>
            <a:r>
              <a:rPr lang="tr-TR" b="1" dirty="0"/>
              <a:t>alma faaliyeti için personel hareketliliği anlaşması - </a:t>
            </a:r>
            <a:r>
              <a:rPr lang="tr-TR" b="1" dirty="0" smtClean="0">
                <a:solidFill>
                  <a:srgbClr val="FF0000"/>
                </a:solidFill>
              </a:rPr>
              <a:t>KA131 </a:t>
            </a:r>
            <a:r>
              <a:rPr lang="tr-TR" b="1" dirty="0">
                <a:solidFill>
                  <a:srgbClr val="FF0000"/>
                </a:solidFill>
              </a:rPr>
              <a:t>- </a:t>
            </a:r>
            <a:r>
              <a:rPr lang="tr-TR" b="1" dirty="0" smtClean="0">
                <a:solidFill>
                  <a:srgbClr val="FF0000"/>
                </a:solidFill>
              </a:rPr>
              <a:t>2022 </a:t>
            </a:r>
            <a:r>
              <a:rPr lang="tr-TR" b="1" dirty="0"/>
              <a:t>Projesi (taraflarca </a:t>
            </a:r>
            <a:r>
              <a:rPr lang="tr-TR" b="1" dirty="0" smtClean="0"/>
              <a:t>onaylı)</a:t>
            </a:r>
          </a:p>
          <a:p>
            <a:pPr marL="285750" indent="-285750">
              <a:buFont typeface="Wingdings" pitchFamily="2" charset="2"/>
              <a:buChar char="Ø"/>
            </a:pPr>
            <a:endParaRPr lang="tr-TR" b="1" dirty="0"/>
          </a:p>
          <a:p>
            <a:r>
              <a:rPr lang="tr-TR" b="1" i="1" dirty="0" smtClean="0"/>
              <a:t>Örnek</a:t>
            </a:r>
            <a:r>
              <a:rPr lang="tr-TR" b="1" i="1" dirty="0"/>
              <a:t>: Eğitim alma faaliyeti için personel hareketliliği anlaşması</a:t>
            </a:r>
          </a:p>
          <a:p>
            <a:endParaRPr lang="tr-TR" dirty="0"/>
          </a:p>
        </p:txBody>
      </p:sp>
    </p:spTree>
    <p:extLst>
      <p:ext uri="{BB962C8B-B14F-4D97-AF65-F5344CB8AC3E}">
        <p14:creationId xmlns:p14="http://schemas.microsoft.com/office/powerpoint/2010/main" val="17147838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346657"/>
            <a:ext cx="9721080" cy="369332"/>
          </a:xfrm>
          <a:prstGeom prst="rect">
            <a:avLst/>
          </a:prstGeom>
        </p:spPr>
        <p:txBody>
          <a:bodyPr wrap="square">
            <a:spAutoFit/>
          </a:bodyPr>
          <a:lstStyle/>
          <a:p>
            <a:r>
              <a:rPr lang="tr-TR" b="1" dirty="0">
                <a:solidFill>
                  <a:srgbClr val="FF0000"/>
                </a:solidFill>
              </a:rPr>
              <a:t>Personel Eğitim Alma Hareketliliği için Düzenlenmesi Gereken Belgeler</a:t>
            </a:r>
            <a:endParaRPr lang="tr-TR" dirty="0">
              <a:solidFill>
                <a:srgbClr val="FF0000"/>
              </a:solidFill>
            </a:endParaRPr>
          </a:p>
        </p:txBody>
      </p:sp>
      <p:sp>
        <p:nvSpPr>
          <p:cNvPr id="3" name="Dikdörtgen 2"/>
          <p:cNvSpPr/>
          <p:nvPr/>
        </p:nvSpPr>
        <p:spPr>
          <a:xfrm>
            <a:off x="315144" y="836712"/>
            <a:ext cx="8496944" cy="4524315"/>
          </a:xfrm>
          <a:prstGeom prst="rect">
            <a:avLst/>
          </a:prstGeom>
        </p:spPr>
        <p:txBody>
          <a:bodyPr wrap="square">
            <a:spAutoFit/>
          </a:bodyPr>
          <a:lstStyle/>
          <a:p>
            <a:r>
              <a:rPr lang="tr-TR" b="1" dirty="0"/>
              <a:t>3- </a:t>
            </a:r>
            <a:r>
              <a:rPr lang="tr-TR" dirty="0"/>
              <a:t> Personel ile yükseköğretim kurumu arasında imzalanan hibe sözleşmesi</a:t>
            </a:r>
            <a:r>
              <a:rPr lang="tr-TR" dirty="0" smtClean="0"/>
              <a:t>:</a:t>
            </a:r>
          </a:p>
          <a:p>
            <a:endParaRPr lang="tr-TR" b="1" dirty="0"/>
          </a:p>
          <a:p>
            <a:pPr marL="285750" indent="-285750">
              <a:buFont typeface="Wingdings" pitchFamily="2" charset="2"/>
              <a:buChar char="Ø"/>
            </a:pPr>
            <a:r>
              <a:rPr lang="tr-TR" b="1" dirty="0"/>
              <a:t>Eğitim alma faaliyeti için personel hibe sözleşmesi - </a:t>
            </a:r>
            <a:r>
              <a:rPr lang="tr-TR" b="1" dirty="0" smtClean="0">
                <a:solidFill>
                  <a:srgbClr val="FF0000"/>
                </a:solidFill>
              </a:rPr>
              <a:t>KA131 </a:t>
            </a:r>
            <a:r>
              <a:rPr lang="tr-TR" b="1" dirty="0">
                <a:solidFill>
                  <a:srgbClr val="FF0000"/>
                </a:solidFill>
              </a:rPr>
              <a:t>- </a:t>
            </a:r>
            <a:r>
              <a:rPr lang="tr-TR" b="1" dirty="0" smtClean="0">
                <a:solidFill>
                  <a:srgbClr val="FF0000"/>
                </a:solidFill>
              </a:rPr>
              <a:t>2022 </a:t>
            </a:r>
            <a:r>
              <a:rPr lang="tr-TR" b="1" dirty="0" smtClean="0"/>
              <a:t>Projesi</a:t>
            </a:r>
          </a:p>
          <a:p>
            <a:endParaRPr lang="tr-TR" b="1" dirty="0" smtClean="0"/>
          </a:p>
          <a:p>
            <a:r>
              <a:rPr lang="tr-TR" b="1" dirty="0" smtClean="0"/>
              <a:t>4- </a:t>
            </a:r>
            <a:r>
              <a:rPr lang="tr-TR" dirty="0"/>
              <a:t>Katılım sertifikası</a:t>
            </a:r>
            <a:r>
              <a:rPr lang="tr-TR" dirty="0" smtClean="0"/>
              <a:t>,</a:t>
            </a:r>
            <a:br>
              <a:rPr lang="tr-TR" dirty="0" smtClean="0"/>
            </a:br>
            <a:r>
              <a:rPr lang="tr-TR" b="1" dirty="0" smtClean="0"/>
              <a:t>5-</a:t>
            </a:r>
            <a:r>
              <a:rPr lang="tr-TR" dirty="0" smtClean="0"/>
              <a:t> Personel Anketi: Hareketlilik Aracı kullanılarak eğitim alma hareketliliğinden faydalanan personelin çevrimiçi AB anketini (EU </a:t>
            </a:r>
            <a:r>
              <a:rPr lang="tr-TR" dirty="0" err="1" smtClean="0"/>
              <a:t>Survey</a:t>
            </a:r>
            <a:r>
              <a:rPr lang="tr-TR" dirty="0" smtClean="0"/>
              <a:t>) doldurmaları istenir. </a:t>
            </a:r>
            <a:br>
              <a:rPr lang="tr-TR" dirty="0" smtClean="0"/>
            </a:br>
            <a:r>
              <a:rPr lang="tr-TR" b="1" dirty="0" smtClean="0"/>
              <a:t>6</a:t>
            </a:r>
            <a:r>
              <a:rPr lang="tr-TR" dirty="0" smtClean="0"/>
              <a:t>- Seyahat günleri tarihleri gösteren belgeler (uçuş kartları, pasaport giriş-çıkışları gibi). Özel durumlara ilişkin açıklayıcı ve kanıtlayıcı belgeler (hibede kesinti yapılması, mücbir sebeple erken dönülmesi vb. durumların gerekçelerini gösteren belgeler)</a:t>
            </a:r>
          </a:p>
          <a:p>
            <a:r>
              <a:rPr lang="tr-TR" b="1" dirty="0" smtClean="0"/>
              <a:t>7-</a:t>
            </a:r>
            <a:r>
              <a:rPr lang="tr-TR" dirty="0" smtClean="0"/>
              <a:t> Özel </a:t>
            </a:r>
            <a:r>
              <a:rPr lang="tr-TR" dirty="0"/>
              <a:t>durumlara ilişkin açıklayıcı ve kanıtlayıcı belgeler (hibede kesinti yapılması, mücbir sebeple erken dönülmesi vb. durumların gerekçelerini gösteren belgeler) </a:t>
            </a:r>
          </a:p>
        </p:txBody>
      </p:sp>
    </p:spTree>
    <p:extLst>
      <p:ext uri="{BB962C8B-B14F-4D97-AF65-F5344CB8AC3E}">
        <p14:creationId xmlns:p14="http://schemas.microsoft.com/office/powerpoint/2010/main" val="38579387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476672"/>
            <a:ext cx="8712968" cy="5355312"/>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smtClean="0"/>
              <a:t>Bu </a:t>
            </a:r>
            <a:r>
              <a:rPr lang="tr-TR" b="1" dirty="0"/>
              <a:t>ilan kapsamında hareketlilikten faydalanmaya hak kazanan personelin hareketlilik ile ilgili kararını </a:t>
            </a:r>
            <a:r>
              <a:rPr lang="tr-TR" b="1" dirty="0">
                <a:solidFill>
                  <a:srgbClr val="FF0000"/>
                </a:solidFill>
              </a:rPr>
              <a:t>(hakkından faydalanma/feragat etme)</a:t>
            </a:r>
            <a:r>
              <a:rPr lang="tr-TR" b="1" dirty="0"/>
              <a:t> en geç </a:t>
            </a:r>
            <a:r>
              <a:rPr lang="tr-TR" b="1" dirty="0">
                <a:solidFill>
                  <a:srgbClr val="FF0000"/>
                </a:solidFill>
              </a:rPr>
              <a:t>30 </a:t>
            </a:r>
            <a:r>
              <a:rPr lang="tr-TR" b="1" dirty="0" smtClean="0">
                <a:solidFill>
                  <a:srgbClr val="FF0000"/>
                </a:solidFill>
              </a:rPr>
              <a:t>Kasım 2023 </a:t>
            </a:r>
            <a:r>
              <a:rPr lang="tr-TR" b="1" dirty="0"/>
              <a:t>tarihine kadar Erasmus Ofisine </a:t>
            </a:r>
            <a:r>
              <a:rPr lang="tr-TR" b="1" dirty="0">
                <a:solidFill>
                  <a:srgbClr val="FF0000"/>
                </a:solidFill>
              </a:rPr>
              <a:t>(erasmus@omu.edu.tr)</a:t>
            </a:r>
            <a:r>
              <a:rPr lang="tr-TR" b="1" dirty="0"/>
              <a:t> e-posta yoluyla bildirmesi </a:t>
            </a:r>
            <a:r>
              <a:rPr lang="tr-TR" b="1" dirty="0" smtClean="0"/>
              <a:t>gerekmektedir</a:t>
            </a:r>
          </a:p>
          <a:p>
            <a:endParaRPr lang="tr-TR" b="1" dirty="0"/>
          </a:p>
          <a:p>
            <a:pPr marL="285750" indent="-285750">
              <a:buFont typeface="Wingdings" pitchFamily="2" charset="2"/>
              <a:buChar char="Ø"/>
            </a:pPr>
            <a:r>
              <a:rPr lang="tr-TR" b="1" dirty="0" smtClean="0"/>
              <a:t>Hareketlilik için düzenlenmesi gereken belgelerin (</a:t>
            </a:r>
            <a:r>
              <a:rPr lang="tr-TR" b="1" dirty="0" err="1" smtClean="0"/>
              <a:t>Staff</a:t>
            </a:r>
            <a:r>
              <a:rPr lang="tr-TR" b="1" dirty="0" smtClean="0"/>
              <a:t> Training </a:t>
            </a:r>
            <a:r>
              <a:rPr lang="tr-TR" b="1" dirty="0" err="1" smtClean="0"/>
              <a:t>Mobility</a:t>
            </a:r>
            <a:r>
              <a:rPr lang="tr-TR" b="1" dirty="0" smtClean="0"/>
              <a:t> </a:t>
            </a:r>
            <a:r>
              <a:rPr lang="tr-TR" b="1" dirty="0" err="1" smtClean="0"/>
              <a:t>Agreement</a:t>
            </a:r>
            <a:r>
              <a:rPr lang="tr-TR" b="1" dirty="0" smtClean="0"/>
              <a:t>, </a:t>
            </a:r>
            <a:r>
              <a:rPr lang="tr-TR" b="1" dirty="0" err="1" smtClean="0"/>
              <a:t>Invitation</a:t>
            </a:r>
            <a:r>
              <a:rPr lang="tr-TR" b="1" dirty="0" smtClean="0"/>
              <a:t> </a:t>
            </a:r>
            <a:r>
              <a:rPr lang="tr-TR" b="1" dirty="0" err="1" smtClean="0"/>
              <a:t>Letter</a:t>
            </a:r>
            <a:r>
              <a:rPr lang="tr-TR" b="1" dirty="0" smtClean="0"/>
              <a:t> /</a:t>
            </a:r>
            <a:r>
              <a:rPr lang="tr-TR" b="1" dirty="0">
                <a:solidFill>
                  <a:srgbClr val="FF0000"/>
                </a:solidFill>
              </a:rPr>
              <a:t> https://erasmus.omu.edu.tr/tr</a:t>
            </a:r>
            <a:r>
              <a:rPr lang="tr-TR" b="1" dirty="0"/>
              <a:t>) </a:t>
            </a:r>
            <a:r>
              <a:rPr lang="tr-TR" b="1" dirty="0" smtClean="0"/>
              <a:t> imzalanmadan önce </a:t>
            </a:r>
            <a:r>
              <a:rPr lang="tr-TR" b="1" dirty="0" smtClean="0">
                <a:hlinkClick r:id="rId2"/>
              </a:rPr>
              <a:t>ozge.genc@omu.edu.tr</a:t>
            </a:r>
            <a:r>
              <a:rPr lang="tr-TR" b="1" dirty="0" smtClean="0"/>
              <a:t> adresine kontrol için gönderilmesi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Hareketlilik faaliyetlerinin planlanan zamanda gerçekleşebilmesi için  </a:t>
            </a:r>
            <a:r>
              <a:rPr lang="tr-TR" b="1" dirty="0"/>
              <a:t>i</a:t>
            </a:r>
            <a:r>
              <a:rPr lang="tr-TR" b="1" dirty="0" smtClean="0"/>
              <a:t>lgili belgelerin hazırlığının son ana bırakılmaması gerekmektedir. (Hareketlilikten en az 15 gün önce tamamlanmış olması)</a:t>
            </a:r>
          </a:p>
          <a:p>
            <a:pPr marL="285750" indent="-285750">
              <a:buFont typeface="Wingdings" pitchFamily="2" charset="2"/>
              <a:buChar char="Ø"/>
            </a:pPr>
            <a:endParaRPr lang="tr-TR" b="1" dirty="0"/>
          </a:p>
          <a:p>
            <a:pPr marL="285750" indent="-285750">
              <a:buFont typeface="Wingdings" pitchFamily="2" charset="2"/>
              <a:buChar char="Ø"/>
            </a:pPr>
            <a:endParaRPr lang="tr-TR" b="1" dirty="0"/>
          </a:p>
        </p:txBody>
      </p:sp>
    </p:spTree>
    <p:extLst>
      <p:ext uri="{BB962C8B-B14F-4D97-AF65-F5344CB8AC3E}">
        <p14:creationId xmlns:p14="http://schemas.microsoft.com/office/powerpoint/2010/main" val="36639096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476672"/>
            <a:ext cx="7992888" cy="6740307"/>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a:t>İlgili belgelerin imzalanması için ofisimize gelmeden önce randevu alınması önemlidir. (</a:t>
            </a:r>
            <a:r>
              <a:rPr lang="tr-TR" b="1" dirty="0" err="1"/>
              <a:t>Staff</a:t>
            </a:r>
            <a:r>
              <a:rPr lang="tr-TR" b="1" dirty="0"/>
              <a:t> Training </a:t>
            </a:r>
            <a:r>
              <a:rPr lang="tr-TR" b="1" dirty="0" err="1"/>
              <a:t>Mobility</a:t>
            </a:r>
            <a:r>
              <a:rPr lang="tr-TR" b="1" dirty="0"/>
              <a:t> </a:t>
            </a:r>
            <a:r>
              <a:rPr lang="tr-TR" b="1" dirty="0" err="1"/>
              <a:t>Agreement</a:t>
            </a:r>
            <a:r>
              <a:rPr lang="tr-TR" b="1" dirty="0"/>
              <a:t>, Hibe Sözleşmesi)</a:t>
            </a:r>
          </a:p>
          <a:p>
            <a:endParaRPr lang="tr-TR" b="1" dirty="0"/>
          </a:p>
          <a:p>
            <a:pPr marL="285750" indent="-285750">
              <a:buFont typeface="Wingdings" pitchFamily="2" charset="2"/>
              <a:buChar char="Ø"/>
            </a:pPr>
            <a:r>
              <a:rPr lang="tr-TR" b="1" dirty="0" smtClean="0"/>
              <a:t>Hizmet pasaportu ile faaliyet gerçekleştirmeyi düşünenlerin pasaport işlemleri için Personel Daire Başkanlığı ile iletişime geçmesi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Kendi aracı ile hareketlilik gerçekleştirmek isteyen personelin gümrük giriş/çıkış belgelerini hareketlilik bitiminde ofisimize teslim etmeleri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Tüm seyahat belgelerinin (uçak, otobüs, tren, taksi vb.) saklanması ve hareketlilik bitiminde ofisimize teslim edilmesi gerekmektedir. </a:t>
            </a:r>
          </a:p>
          <a:p>
            <a:endParaRPr lang="tr-TR" b="1" dirty="0" smtClean="0"/>
          </a:p>
          <a:p>
            <a:endParaRPr lang="tr-TR" b="1" dirty="0"/>
          </a:p>
          <a:p>
            <a:pPr marL="285750" indent="-285750">
              <a:buFont typeface="Wingdings" pitchFamily="2" charset="2"/>
              <a:buChar char="Ø"/>
            </a:pPr>
            <a:endParaRPr lang="tr-TR" b="1" dirty="0" smtClean="0"/>
          </a:p>
          <a:p>
            <a:pPr marL="285750" indent="-285750">
              <a:buFont typeface="Wingdings" pitchFamily="2" charset="2"/>
              <a:buChar char="Ø"/>
            </a:pP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16182378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Ok Bağlayıcısı 4"/>
          <p:cNvCxnSpPr/>
          <p:nvPr/>
        </p:nvCxnSpPr>
        <p:spPr>
          <a:xfrm flipH="1" flipV="1">
            <a:off x="5940152" y="5301208"/>
            <a:ext cx="93610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1727684" y="5968815"/>
            <a:ext cx="4680520" cy="646331"/>
          </a:xfrm>
          <a:prstGeom prst="rect">
            <a:avLst/>
          </a:prstGeom>
          <a:noFill/>
        </p:spPr>
        <p:txBody>
          <a:bodyPr wrap="square" rtlCol="0">
            <a:spAutoFit/>
          </a:bodyPr>
          <a:lstStyle/>
          <a:p>
            <a:r>
              <a:rPr lang="tr-TR" dirty="0" smtClean="0">
                <a:solidFill>
                  <a:srgbClr val="FF0000"/>
                </a:solidFill>
              </a:rPr>
              <a:t>Çalıştığınız birimi/bölümü yazmanız gerekmektedir.</a:t>
            </a:r>
            <a:endParaRPr lang="tr-TR" dirty="0">
              <a:solidFill>
                <a:srgbClr val="FF0000"/>
              </a:solidFill>
            </a:endParaRPr>
          </a:p>
        </p:txBody>
      </p:sp>
      <p:pic>
        <p:nvPicPr>
          <p:cNvPr id="3074" name="Picture 2" descr="C:\Users\user\Deskto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90925"/>
            <a:ext cx="6984776" cy="432048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Oval 1"/>
          <p:cNvSpPr/>
          <p:nvPr/>
        </p:nvSpPr>
        <p:spPr>
          <a:xfrm>
            <a:off x="4139952" y="4509120"/>
            <a:ext cx="2736304"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55685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5711405"/>
            <a:ext cx="7848871" cy="646331"/>
          </a:xfrm>
          <a:prstGeom prst="rect">
            <a:avLst/>
          </a:prstGeom>
          <a:noFill/>
        </p:spPr>
        <p:txBody>
          <a:bodyPr wrap="square" rtlCol="0">
            <a:spAutoFit/>
          </a:bodyPr>
          <a:lstStyle/>
          <a:p>
            <a:r>
              <a:rPr lang="tr-TR" dirty="0" smtClean="0"/>
              <a:t>«</a:t>
            </a:r>
            <a:r>
              <a:rPr lang="tr-TR" dirty="0" err="1" smtClean="0">
                <a:solidFill>
                  <a:srgbClr val="FF0000"/>
                </a:solidFill>
              </a:rPr>
              <a:t>Activities</a:t>
            </a:r>
            <a:r>
              <a:rPr lang="tr-TR" dirty="0" smtClean="0">
                <a:solidFill>
                  <a:srgbClr val="FF0000"/>
                </a:solidFill>
              </a:rPr>
              <a:t> </a:t>
            </a:r>
            <a:r>
              <a:rPr lang="tr-TR" dirty="0" err="1" smtClean="0">
                <a:solidFill>
                  <a:srgbClr val="FF0000"/>
                </a:solidFill>
              </a:rPr>
              <a:t>to</a:t>
            </a:r>
            <a:r>
              <a:rPr lang="tr-TR" dirty="0" smtClean="0">
                <a:solidFill>
                  <a:srgbClr val="FF0000"/>
                </a:solidFill>
              </a:rPr>
              <a:t> be </a:t>
            </a:r>
            <a:r>
              <a:rPr lang="tr-TR" dirty="0" err="1">
                <a:solidFill>
                  <a:srgbClr val="FF0000"/>
                </a:solidFill>
              </a:rPr>
              <a:t>c</a:t>
            </a:r>
            <a:r>
              <a:rPr lang="tr-TR" dirty="0" err="1" smtClean="0">
                <a:solidFill>
                  <a:srgbClr val="FF0000"/>
                </a:solidFill>
              </a:rPr>
              <a:t>arried</a:t>
            </a:r>
            <a:r>
              <a:rPr lang="tr-TR" dirty="0" smtClean="0">
                <a:solidFill>
                  <a:srgbClr val="FF0000"/>
                </a:solidFill>
              </a:rPr>
              <a:t> </a:t>
            </a:r>
            <a:r>
              <a:rPr lang="tr-TR" dirty="0" err="1" smtClean="0">
                <a:solidFill>
                  <a:srgbClr val="FF0000"/>
                </a:solidFill>
              </a:rPr>
              <a:t>out</a:t>
            </a:r>
            <a:r>
              <a:rPr lang="tr-TR" dirty="0" smtClean="0">
                <a:solidFill>
                  <a:srgbClr val="FF0000"/>
                </a:solidFill>
              </a:rPr>
              <a:t> «</a:t>
            </a:r>
            <a:r>
              <a:rPr lang="tr-TR" dirty="0" smtClean="0"/>
              <a:t>kısmında </a:t>
            </a:r>
            <a:r>
              <a:rPr lang="tr-TR" dirty="0" err="1" smtClean="0"/>
              <a:t>training</a:t>
            </a:r>
            <a:r>
              <a:rPr lang="tr-TR" dirty="0" smtClean="0"/>
              <a:t> ifadesinin geçmesine dikkat ediniz. </a:t>
            </a:r>
            <a:endParaRPr lang="tr-TR" dirty="0"/>
          </a:p>
        </p:txBody>
      </p:sp>
      <p:pic>
        <p:nvPicPr>
          <p:cNvPr id="4098" name="Picture 2" descr="C:\Users\user\Desktop\2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595" y="619767"/>
            <a:ext cx="7200799" cy="47085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4" name="Oval 3"/>
          <p:cNvSpPr/>
          <p:nvPr/>
        </p:nvSpPr>
        <p:spPr>
          <a:xfrm>
            <a:off x="2843808" y="908720"/>
            <a:ext cx="1368152" cy="36004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cxnSp>
        <p:nvCxnSpPr>
          <p:cNvPr id="6" name="Düz Ok Bağlayıcısı 5"/>
          <p:cNvCxnSpPr/>
          <p:nvPr/>
        </p:nvCxnSpPr>
        <p:spPr>
          <a:xfrm>
            <a:off x="2555776" y="4991681"/>
            <a:ext cx="64807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7400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620688"/>
            <a:ext cx="7776864" cy="369332"/>
          </a:xfrm>
          <a:prstGeom prst="rect">
            <a:avLst/>
          </a:prstGeom>
        </p:spPr>
        <p:txBody>
          <a:bodyPr wrap="square">
            <a:spAutoFit/>
          </a:bodyPr>
          <a:lstStyle/>
          <a:p>
            <a:r>
              <a:rPr lang="tr-TR" b="1" dirty="0">
                <a:solidFill>
                  <a:srgbClr val="FF0000"/>
                </a:solidFill>
              </a:rPr>
              <a:t>Personel Ders Verme Hareketliliği için Asgarî ve Azamî Süreler </a:t>
            </a:r>
          </a:p>
        </p:txBody>
      </p:sp>
      <p:sp>
        <p:nvSpPr>
          <p:cNvPr id="3" name="Dikdörtgen 2"/>
          <p:cNvSpPr/>
          <p:nvPr/>
        </p:nvSpPr>
        <p:spPr>
          <a:xfrm>
            <a:off x="611560" y="1305342"/>
            <a:ext cx="7632848" cy="4093428"/>
          </a:xfrm>
          <a:prstGeom prst="rect">
            <a:avLst/>
          </a:prstGeom>
        </p:spPr>
        <p:txBody>
          <a:bodyPr wrap="square">
            <a:spAutoFit/>
          </a:bodyPr>
          <a:lstStyle/>
          <a:p>
            <a:pPr marL="342900" indent="-342900" algn="just">
              <a:buFont typeface="Wingdings" pitchFamily="2" charset="2"/>
              <a:buChar char="Ø"/>
            </a:pPr>
            <a:r>
              <a:rPr lang="tr-TR" sz="2000" dirty="0"/>
              <a:t>Personel ders verme hareketliliği için faaliyet süresi, seyahat hariç en az ardışık 2 iş günü ve en fazla 2 ay olarak belirlenmiştir. </a:t>
            </a:r>
            <a:endParaRPr lang="tr-TR" sz="2000" dirty="0" smtClean="0"/>
          </a:p>
          <a:p>
            <a:endParaRPr lang="tr-TR" sz="2000" dirty="0" smtClean="0"/>
          </a:p>
          <a:p>
            <a:pPr marL="342900" indent="-342900">
              <a:buFont typeface="Wingdings" pitchFamily="2" charset="2"/>
              <a:buChar char="Ø"/>
            </a:pPr>
            <a:r>
              <a:rPr lang="tr-TR" sz="2000" dirty="0"/>
              <a:t>F</a:t>
            </a:r>
            <a:r>
              <a:rPr lang="tr-TR" sz="2000" dirty="0" smtClean="0"/>
              <a:t>aaliyetin </a:t>
            </a:r>
            <a:r>
              <a:rPr lang="tr-TR" sz="2000" dirty="0"/>
              <a:t>geçerli bir faaliyet olarak değerlendirilebilmesi için en az 8 ders saati ders verilmesi zorunludur. </a:t>
            </a:r>
            <a:endParaRPr lang="tr-TR" sz="2000" dirty="0" smtClean="0"/>
          </a:p>
          <a:p>
            <a:endParaRPr lang="tr-TR" sz="2000" dirty="0" smtClean="0"/>
          </a:p>
          <a:p>
            <a:pPr marL="342900" indent="-342900" algn="just">
              <a:buFont typeface="Wingdings" pitchFamily="2" charset="2"/>
              <a:buChar char="Ø"/>
            </a:pPr>
            <a:r>
              <a:rPr lang="tr-TR" sz="2000" dirty="0" smtClean="0"/>
              <a:t>Faaliyetin </a:t>
            </a:r>
            <a:r>
              <a:rPr lang="tr-TR" sz="2000" dirty="0"/>
              <a:t>1 haftadan uzun gerçekleştiği durumlarda, verilmesi gereken zorunlu ders saatinin süre ile orantılı olarak artması gerekmektedir (örneğin, 1 hafta sürecek bir faaliyette 8 saat ders verilmesi zorunlu olduğundan, 2 hafta sürecek bir faaliyette en az 16 saat ders verilmesi zorunludur). </a:t>
            </a:r>
          </a:p>
        </p:txBody>
      </p:sp>
    </p:spTree>
    <p:extLst>
      <p:ext uri="{BB962C8B-B14F-4D97-AF65-F5344CB8AC3E}">
        <p14:creationId xmlns:p14="http://schemas.microsoft.com/office/powerpoint/2010/main" val="2565258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2"/>
          </p:nvPr>
        </p:nvSpPr>
        <p:spPr>
          <a:xfrm>
            <a:off x="539552" y="2060848"/>
            <a:ext cx="7704856" cy="3886200"/>
          </a:xfrm>
        </p:spPr>
        <p:txBody>
          <a:bodyPr/>
          <a:lstStyle/>
          <a:p>
            <a:r>
              <a:rPr lang="tr-TR" u="sng" dirty="0" smtClean="0">
                <a:solidFill>
                  <a:srgbClr val="FF0000"/>
                </a:solidFill>
              </a:rPr>
              <a:t>Faaliyet Süresi</a:t>
            </a:r>
            <a:r>
              <a:rPr lang="tr-TR" dirty="0" smtClean="0">
                <a:solidFill>
                  <a:srgbClr val="FF0000"/>
                </a:solidFill>
              </a:rPr>
              <a:t>;</a:t>
            </a:r>
          </a:p>
          <a:p>
            <a:endParaRPr lang="tr-TR" dirty="0" smtClean="0">
              <a:solidFill>
                <a:srgbClr val="FF0000"/>
              </a:solidFill>
            </a:endParaRPr>
          </a:p>
          <a:p>
            <a:pPr algn="just">
              <a:buFont typeface="Wingdings" pitchFamily="2" charset="2"/>
              <a:buChar char="Ø"/>
            </a:pPr>
            <a:r>
              <a:rPr lang="tr-TR" dirty="0"/>
              <a:t>S</a:t>
            </a:r>
            <a:r>
              <a:rPr lang="tr-TR" dirty="0" smtClean="0"/>
              <a:t>eyahat </a:t>
            </a:r>
            <a:r>
              <a:rPr lang="tr-TR" dirty="0"/>
              <a:t>hariç </a:t>
            </a:r>
            <a:r>
              <a:rPr lang="tr-TR" dirty="0">
                <a:solidFill>
                  <a:srgbClr val="FF0000"/>
                </a:solidFill>
              </a:rPr>
              <a:t>en az ardışık 2 iş günü </a:t>
            </a:r>
            <a:r>
              <a:rPr lang="tr-TR" dirty="0"/>
              <a:t>ve </a:t>
            </a:r>
            <a:r>
              <a:rPr lang="tr-TR" dirty="0">
                <a:solidFill>
                  <a:srgbClr val="FF0000"/>
                </a:solidFill>
              </a:rPr>
              <a:t>en fazla 2 ay </a:t>
            </a:r>
            <a:r>
              <a:rPr lang="tr-TR" dirty="0"/>
              <a:t>olarak belirlenmiştir. </a:t>
            </a:r>
            <a:endParaRPr lang="tr-TR" dirty="0">
              <a:solidFill>
                <a:srgbClr val="FF0000"/>
              </a:solidFill>
            </a:endParaRPr>
          </a:p>
        </p:txBody>
      </p:sp>
      <p:sp>
        <p:nvSpPr>
          <p:cNvPr id="5" name="Metin Yer Tutucusu 4"/>
          <p:cNvSpPr>
            <a:spLocks noGrp="1"/>
          </p:cNvSpPr>
          <p:nvPr>
            <p:ph type="body" sz="quarter" idx="1"/>
          </p:nvPr>
        </p:nvSpPr>
        <p:spPr>
          <a:xfrm>
            <a:off x="2483768" y="908720"/>
            <a:ext cx="3657600" cy="658368"/>
          </a:xfrm>
        </p:spPr>
        <p:txBody>
          <a:bodyPr/>
          <a:lstStyle/>
          <a:p>
            <a:r>
              <a:rPr lang="tr-TR" dirty="0" smtClean="0"/>
              <a:t>KA131 DERS VERME</a:t>
            </a:r>
            <a:endParaRPr lang="tr-TR" dirty="0"/>
          </a:p>
        </p:txBody>
      </p:sp>
    </p:spTree>
    <p:extLst>
      <p:ext uri="{BB962C8B-B14F-4D97-AF65-F5344CB8AC3E}">
        <p14:creationId xmlns:p14="http://schemas.microsoft.com/office/powerpoint/2010/main" val="4099287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748083"/>
            <a:ext cx="2648482" cy="369332"/>
          </a:xfrm>
          <a:prstGeom prst="rect">
            <a:avLst/>
          </a:prstGeom>
        </p:spPr>
        <p:txBody>
          <a:bodyPr wrap="none">
            <a:spAutoFit/>
          </a:bodyPr>
          <a:lstStyle/>
          <a:p>
            <a:r>
              <a:rPr lang="tr-TR" b="1" dirty="0">
                <a:solidFill>
                  <a:srgbClr val="FF0000"/>
                </a:solidFill>
              </a:rPr>
              <a:t>Seçim Sonrası Süreç</a:t>
            </a:r>
            <a:endParaRPr lang="tr-TR" dirty="0">
              <a:solidFill>
                <a:srgbClr val="FF0000"/>
              </a:solidFill>
            </a:endParaRPr>
          </a:p>
        </p:txBody>
      </p:sp>
      <p:sp>
        <p:nvSpPr>
          <p:cNvPr id="3" name="Dikdörtgen 2"/>
          <p:cNvSpPr/>
          <p:nvPr/>
        </p:nvSpPr>
        <p:spPr>
          <a:xfrm>
            <a:off x="627698" y="1340768"/>
            <a:ext cx="8120766" cy="4524315"/>
          </a:xfrm>
          <a:prstGeom prst="rect">
            <a:avLst/>
          </a:prstGeom>
        </p:spPr>
        <p:txBody>
          <a:bodyPr wrap="square">
            <a:spAutoFit/>
          </a:bodyPr>
          <a:lstStyle/>
          <a:p>
            <a:pPr marL="285750" indent="-285750">
              <a:buFont typeface="Wingdings" pitchFamily="2" charset="2"/>
              <a:buChar char="Ø"/>
            </a:pPr>
            <a:r>
              <a:rPr lang="tr-TR" dirty="0"/>
              <a:t>Seçilen personel ile faaliyet için hesaplanan azamî hibe miktarını içeren hibe sözleşmesi </a:t>
            </a:r>
            <a:r>
              <a:rPr lang="tr-TR" dirty="0" smtClean="0"/>
              <a:t>imzalanır.</a:t>
            </a:r>
          </a:p>
          <a:p>
            <a:pPr marL="285750" indent="-285750">
              <a:buFont typeface="Wingdings" pitchFamily="2" charset="2"/>
              <a:buChar char="Ø"/>
            </a:pPr>
            <a:endParaRPr lang="tr-TR" dirty="0"/>
          </a:p>
          <a:p>
            <a:pPr marL="285750" indent="-285750">
              <a:buFont typeface="Wingdings" pitchFamily="2" charset="2"/>
              <a:buChar char="Ø"/>
            </a:pPr>
            <a:r>
              <a:rPr lang="tr-TR" dirty="0" smtClean="0"/>
              <a:t>Sözleşmede </a:t>
            </a:r>
            <a:r>
              <a:rPr lang="tr-TR" dirty="0"/>
              <a:t>belirlenen azamî hibe miktarı, personele verilebilecek en yüksek tutara işaret etmektedir. Faaliyet süresinin öngörülenden daha kısa sürmesi halinde, personele yapılacak toplam ödeme, azami hibe miktarının altında kalır. Ancak faaliyetin öngörülenden daha uzun sürmesi ve verilecek hibenin sözleşmede belirtilen azami tutardan daha fazla olması söz konusu olduğunda, azami hibe tutarındaki artış için, artışı ve gerekçesini içeren ek sözleşme düzenlenmelidir</a:t>
            </a:r>
            <a:r>
              <a:rPr lang="tr-TR" dirty="0" smtClean="0"/>
              <a:t>.</a:t>
            </a:r>
          </a:p>
          <a:p>
            <a:pPr marL="285750" indent="-285750">
              <a:buFont typeface="Wingdings" pitchFamily="2" charset="2"/>
              <a:buChar char="Ø"/>
            </a:pPr>
            <a:endParaRPr lang="tr-TR" dirty="0" smtClean="0"/>
          </a:p>
          <a:p>
            <a:pPr marL="285750" indent="-285750">
              <a:buFont typeface="Wingdings" pitchFamily="2" charset="2"/>
              <a:buChar char="Ø"/>
            </a:pPr>
            <a:r>
              <a:rPr lang="tr-TR" dirty="0"/>
              <a:t>Personele yapılacak ödeme  için </a:t>
            </a:r>
            <a:r>
              <a:rPr lang="tr-TR" dirty="0">
                <a:solidFill>
                  <a:srgbClr val="FF0000"/>
                </a:solidFill>
              </a:rPr>
              <a:t>%70</a:t>
            </a:r>
            <a:r>
              <a:rPr lang="tr-TR" dirty="0"/>
              <a:t>  oranında </a:t>
            </a:r>
            <a:r>
              <a:rPr lang="tr-TR" dirty="0">
                <a:solidFill>
                  <a:srgbClr val="FF0000"/>
                </a:solidFill>
              </a:rPr>
              <a:t>ön ödeme </a:t>
            </a:r>
            <a:r>
              <a:rPr lang="tr-TR" dirty="0"/>
              <a:t>yapılır. Personelin dönüş sonrası kalan hibesi ödenir. Böylelikle iki taksitte ödenerek  tamamlanır.</a:t>
            </a:r>
          </a:p>
          <a:p>
            <a:r>
              <a:rPr lang="tr-TR" dirty="0"/>
              <a:t> </a:t>
            </a:r>
          </a:p>
          <a:p>
            <a:pPr marL="285750" indent="-285750">
              <a:buFont typeface="Wingdings" pitchFamily="2" charset="2"/>
              <a:buChar char="Ø"/>
            </a:pPr>
            <a:endParaRPr lang="tr-TR" dirty="0"/>
          </a:p>
        </p:txBody>
      </p:sp>
    </p:spTree>
    <p:extLst>
      <p:ext uri="{BB962C8B-B14F-4D97-AF65-F5344CB8AC3E}">
        <p14:creationId xmlns:p14="http://schemas.microsoft.com/office/powerpoint/2010/main" val="818118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863476"/>
            <a:ext cx="1715534" cy="369332"/>
          </a:xfrm>
          <a:prstGeom prst="rect">
            <a:avLst/>
          </a:prstGeom>
        </p:spPr>
        <p:txBody>
          <a:bodyPr wrap="none">
            <a:spAutoFit/>
          </a:bodyPr>
          <a:lstStyle/>
          <a:p>
            <a:r>
              <a:rPr lang="tr-TR" b="1" dirty="0">
                <a:solidFill>
                  <a:srgbClr val="FF0000"/>
                </a:solidFill>
              </a:rPr>
              <a:t>Hibe Desteği</a:t>
            </a:r>
            <a:endParaRPr lang="tr-TR" dirty="0">
              <a:solidFill>
                <a:srgbClr val="FF0000"/>
              </a:solidFill>
            </a:endParaRPr>
          </a:p>
        </p:txBody>
      </p:sp>
      <p:sp>
        <p:nvSpPr>
          <p:cNvPr id="3" name="Dikdörtgen 2"/>
          <p:cNvSpPr/>
          <p:nvPr/>
        </p:nvSpPr>
        <p:spPr>
          <a:xfrm>
            <a:off x="707588" y="1772816"/>
            <a:ext cx="7776864" cy="3693319"/>
          </a:xfrm>
          <a:prstGeom prst="rect">
            <a:avLst/>
          </a:prstGeom>
        </p:spPr>
        <p:txBody>
          <a:bodyPr wrap="square">
            <a:spAutoFit/>
          </a:bodyPr>
          <a:lstStyle/>
          <a:p>
            <a:pPr marL="285750" indent="-285750">
              <a:buFont typeface="Wingdings" pitchFamily="2" charset="2"/>
              <a:buChar char="Ø"/>
            </a:pPr>
            <a:r>
              <a:rPr lang="tr-TR" dirty="0"/>
              <a:t>Personel hareketliliğinden faydalanan personele verilen hibe katkı niteliğinde olup, verilen hibe yurtdışında geçirilen döneme ilişkin masrafların tamamını karşılamaya yönelik </a:t>
            </a:r>
            <a:r>
              <a:rPr lang="tr-TR" dirty="0" smtClean="0"/>
              <a:t>değildir.</a:t>
            </a:r>
          </a:p>
          <a:p>
            <a:pPr marL="285750" indent="-285750">
              <a:buFont typeface="Wingdings" pitchFamily="2" charset="2"/>
              <a:buChar char="Ø"/>
            </a:pPr>
            <a:endParaRPr lang="tr-TR" dirty="0"/>
          </a:p>
          <a:p>
            <a:endParaRPr lang="tr-TR" dirty="0" smtClean="0"/>
          </a:p>
          <a:p>
            <a:pPr marL="285750" indent="-285750">
              <a:buFont typeface="Wingdings" pitchFamily="2" charset="2"/>
              <a:buChar char="Ø"/>
            </a:pPr>
            <a:r>
              <a:rPr lang="tr-TR" dirty="0" smtClean="0"/>
              <a:t>Personele </a:t>
            </a:r>
            <a:r>
              <a:rPr lang="tr-TR" dirty="0"/>
              <a:t>verilecek hibe miktarı konusunda, üniversitemiz  ile personel arasında imzalanması gereken standart sözleşme metninde yer almaktadır</a:t>
            </a:r>
            <a:r>
              <a:rPr lang="tr-TR" dirty="0" smtClean="0"/>
              <a:t>.</a:t>
            </a:r>
          </a:p>
          <a:p>
            <a:pPr marL="285750" indent="-285750">
              <a:buFont typeface="Wingdings" pitchFamily="2" charset="2"/>
              <a:buChar char="Ø"/>
            </a:pPr>
            <a:endParaRPr lang="tr-TR" dirty="0" smtClean="0"/>
          </a:p>
          <a:p>
            <a:endParaRPr lang="tr-TR" dirty="0"/>
          </a:p>
          <a:p>
            <a:pPr marL="285750" indent="-285750">
              <a:buFont typeface="Wingdings" pitchFamily="2" charset="2"/>
              <a:buChar char="Ø"/>
            </a:pPr>
            <a:r>
              <a:rPr lang="tr-TR" dirty="0"/>
              <a:t>Herhangi bir faaliyet içermeyen ya da gerçekleştirilen faaliyetin türüne uygun faaliyet yapıldığı belgelenemeyen günler için hibe ödemesi yapılmaz.</a:t>
            </a:r>
          </a:p>
        </p:txBody>
      </p:sp>
    </p:spTree>
    <p:extLst>
      <p:ext uri="{BB962C8B-B14F-4D97-AF65-F5344CB8AC3E}">
        <p14:creationId xmlns:p14="http://schemas.microsoft.com/office/powerpoint/2010/main" val="1011853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436022"/>
            <a:ext cx="4038285" cy="369332"/>
          </a:xfrm>
          <a:prstGeom prst="rect">
            <a:avLst/>
          </a:prstGeom>
        </p:spPr>
        <p:txBody>
          <a:bodyPr wrap="none">
            <a:spAutoFit/>
          </a:bodyPr>
          <a:lstStyle/>
          <a:p>
            <a:r>
              <a:rPr lang="tr-TR" b="1" dirty="0">
                <a:solidFill>
                  <a:srgbClr val="FF0000"/>
                </a:solidFill>
              </a:rPr>
              <a:t>Hibe </a:t>
            </a:r>
            <a:r>
              <a:rPr lang="tr-TR" b="1" dirty="0" smtClean="0">
                <a:solidFill>
                  <a:srgbClr val="FF0000"/>
                </a:solidFill>
              </a:rPr>
              <a:t>Desteği (KA131 ÜLKELER)</a:t>
            </a:r>
            <a:endParaRPr lang="tr-TR" dirty="0">
              <a:solidFill>
                <a:srgbClr val="FF0000"/>
              </a:solidFill>
            </a:endParaRPr>
          </a:p>
        </p:txBody>
      </p:sp>
      <p:sp>
        <p:nvSpPr>
          <p:cNvPr id="3" name="Dikdörtgen 2"/>
          <p:cNvSpPr/>
          <p:nvPr/>
        </p:nvSpPr>
        <p:spPr>
          <a:xfrm>
            <a:off x="683567" y="843585"/>
            <a:ext cx="7604185" cy="1200329"/>
          </a:xfrm>
          <a:prstGeom prst="rect">
            <a:avLst/>
          </a:prstGeom>
        </p:spPr>
        <p:txBody>
          <a:bodyPr wrap="square">
            <a:spAutoFit/>
          </a:bodyPr>
          <a:lstStyle/>
          <a:p>
            <a:pPr marL="285750" indent="-285750">
              <a:buFont typeface="Wingdings" pitchFamily="2" charset="2"/>
              <a:buChar char="Ø"/>
            </a:pPr>
            <a:r>
              <a:rPr lang="tr-TR" dirty="0"/>
              <a:t>Personel hareketliliğinden faydalanacak personele verilecek olan gündelik miktarı gidilen ülke ile birlikte gidilen süreye göre aşağıdaki tabloda belirtilen tutarlar dikkate alınarak hesaplanır. Tabloda gösterilen miktarlar Avro cinsindendir.</a:t>
            </a:r>
          </a:p>
        </p:txBody>
      </p:sp>
      <p:graphicFrame>
        <p:nvGraphicFramePr>
          <p:cNvPr id="4" name="Tablo 3"/>
          <p:cNvGraphicFramePr>
            <a:graphicFrameLocks noGrp="1"/>
          </p:cNvGraphicFramePr>
          <p:nvPr>
            <p:extLst>
              <p:ext uri="{D42A27DB-BD31-4B8C-83A1-F6EECF244321}">
                <p14:modId xmlns:p14="http://schemas.microsoft.com/office/powerpoint/2010/main" val="3742608639"/>
              </p:ext>
            </p:extLst>
          </p:nvPr>
        </p:nvGraphicFramePr>
        <p:xfrm>
          <a:off x="935595" y="2051376"/>
          <a:ext cx="7352157" cy="4328973"/>
        </p:xfrm>
        <a:graphic>
          <a:graphicData uri="http://schemas.openxmlformats.org/drawingml/2006/table">
            <a:tbl>
              <a:tblPr firstRow="1" bandRow="1">
                <a:tableStyleId>{5C22544A-7EE6-4342-B048-85BDC9FD1C3A}</a:tableStyleId>
              </a:tblPr>
              <a:tblGrid>
                <a:gridCol w="2450719">
                  <a:extLst>
                    <a:ext uri="{9D8B030D-6E8A-4147-A177-3AD203B41FA5}">
                      <a16:colId xmlns:a16="http://schemas.microsoft.com/office/drawing/2014/main" val="20000"/>
                    </a:ext>
                  </a:extLst>
                </a:gridCol>
                <a:gridCol w="2450719">
                  <a:extLst>
                    <a:ext uri="{9D8B030D-6E8A-4147-A177-3AD203B41FA5}">
                      <a16:colId xmlns:a16="http://schemas.microsoft.com/office/drawing/2014/main" val="20001"/>
                    </a:ext>
                  </a:extLst>
                </a:gridCol>
                <a:gridCol w="2450719">
                  <a:extLst>
                    <a:ext uri="{9D8B030D-6E8A-4147-A177-3AD203B41FA5}">
                      <a16:colId xmlns:a16="http://schemas.microsoft.com/office/drawing/2014/main" val="20002"/>
                    </a:ext>
                  </a:extLst>
                </a:gridCol>
              </a:tblGrid>
              <a:tr h="508826">
                <a:tc>
                  <a:txBody>
                    <a:bodyPr/>
                    <a:lstStyle/>
                    <a:p>
                      <a:r>
                        <a:rPr kumimoji="0" lang="tr-TR" b="1" i="0" kern="1200" dirty="0" smtClean="0">
                          <a:solidFill>
                            <a:schemeClr val="tx1"/>
                          </a:solidFill>
                          <a:effectLst/>
                          <a:latin typeface="+mn-lt"/>
                          <a:ea typeface="+mn-ea"/>
                          <a:cs typeface="+mn-cs"/>
                        </a:rPr>
                        <a:t>Ülke Grupları</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Hareketlilikte Misafir Olunan Ülkeler</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Günlük hibe</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miktarları</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(Avro)</a:t>
                      </a:r>
                      <a:endParaRPr lang="tr-TR" dirty="0">
                        <a:solidFill>
                          <a:schemeClr val="tx1"/>
                        </a:solidFill>
                      </a:endParaRPr>
                    </a:p>
                  </a:txBody>
                  <a:tcPr/>
                </a:tc>
                <a:extLst>
                  <a:ext uri="{0D108BD9-81ED-4DB2-BD59-A6C34878D82A}">
                    <a16:rowId xmlns:a16="http://schemas.microsoft.com/office/drawing/2014/main" val="10000"/>
                  </a:ext>
                </a:extLst>
              </a:tr>
              <a:tr h="1021893">
                <a:tc>
                  <a:txBody>
                    <a:bodyPr/>
                    <a:lstStyle/>
                    <a:p>
                      <a:pPr algn="just"/>
                      <a:r>
                        <a:rPr lang="tr-TR" sz="1200" dirty="0">
                          <a:effectLst/>
                          <a:latin typeface="Open Sans"/>
                        </a:rPr>
                        <a:t>1. Grup Program Ülkeleri</a:t>
                      </a:r>
                    </a:p>
                  </a:txBody>
                  <a:tcPr marL="95250" marR="95250" marT="95250" marB="95250" anchor="ctr"/>
                </a:tc>
                <a:tc>
                  <a:txBody>
                    <a:bodyPr/>
                    <a:lstStyle/>
                    <a:p>
                      <a:pPr algn="just"/>
                      <a:r>
                        <a:rPr lang="tr-TR" sz="1200" dirty="0" smtClean="0">
                          <a:effectLst/>
                          <a:latin typeface="Open Sans"/>
                        </a:rPr>
                        <a:t>Danimarka</a:t>
                      </a:r>
                      <a:r>
                        <a:rPr lang="tr-TR" sz="1200" dirty="0">
                          <a:effectLst/>
                          <a:latin typeface="Open Sans"/>
                        </a:rPr>
                        <a:t>, Finlandiya, İrlanda, İsveç, İzlanda, Lihtenştayn, Lüksemburg, </a:t>
                      </a:r>
                      <a:r>
                        <a:rPr lang="tr-TR" sz="1200" dirty="0" smtClean="0">
                          <a:effectLst/>
                          <a:latin typeface="Open Sans"/>
                        </a:rPr>
                        <a:t>Norveç</a:t>
                      </a:r>
                    </a:p>
                    <a:p>
                      <a:pPr algn="just"/>
                      <a:r>
                        <a:rPr lang="tr-TR" sz="1200" dirty="0" smtClean="0">
                          <a:effectLst/>
                          <a:latin typeface="Open Sans"/>
                        </a:rPr>
                        <a:t>14.Bölge</a:t>
                      </a:r>
                      <a:r>
                        <a:rPr lang="tr-TR" sz="1200" baseline="0" dirty="0" smtClean="0">
                          <a:effectLst/>
                          <a:latin typeface="Open Sans"/>
                        </a:rPr>
                        <a:t> ülkeleri</a:t>
                      </a:r>
                      <a:endParaRPr lang="tr-TR" sz="1200" dirty="0">
                        <a:effectLst/>
                        <a:latin typeface="Open Sans"/>
                      </a:endParaRPr>
                    </a:p>
                  </a:txBody>
                  <a:tcPr marL="95250" marR="95250" marT="95250" marB="95250" anchor="ctr"/>
                </a:tc>
                <a:tc>
                  <a:txBody>
                    <a:bodyPr/>
                    <a:lstStyle/>
                    <a:p>
                      <a:pPr algn="just"/>
                      <a:r>
                        <a:rPr lang="tr-TR" sz="1200" dirty="0" smtClean="0">
                          <a:effectLst/>
                          <a:latin typeface="Open Sans"/>
                        </a:rPr>
                        <a:t>162</a:t>
                      </a:r>
                      <a:endParaRPr lang="tr-TR" sz="1200" dirty="0">
                        <a:effectLst/>
                        <a:latin typeface="Open Sans"/>
                      </a:endParaRPr>
                    </a:p>
                  </a:txBody>
                  <a:tcPr marL="95250" marR="95250" marT="95250" marB="95250" anchor="ctr"/>
                </a:tc>
                <a:extLst>
                  <a:ext uri="{0D108BD9-81ED-4DB2-BD59-A6C34878D82A}">
                    <a16:rowId xmlns:a16="http://schemas.microsoft.com/office/drawing/2014/main" val="10001"/>
                  </a:ext>
                </a:extLst>
              </a:tr>
              <a:tr h="1021893">
                <a:tc>
                  <a:txBody>
                    <a:bodyPr/>
                    <a:lstStyle/>
                    <a:p>
                      <a:pPr algn="just"/>
                      <a:r>
                        <a:rPr lang="tr-TR" sz="1200" dirty="0">
                          <a:effectLst/>
                          <a:latin typeface="Open Sans"/>
                        </a:rPr>
                        <a:t>2. Grup Program Ülkeleri</a:t>
                      </a:r>
                    </a:p>
                  </a:txBody>
                  <a:tcPr marL="95250" marR="95250" marT="95250" marB="95250" anchor="ctr"/>
                </a:tc>
                <a:tc>
                  <a:txBody>
                    <a:bodyPr/>
                    <a:lstStyle/>
                    <a:p>
                      <a:pPr algn="just"/>
                      <a:r>
                        <a:rPr lang="tr-TR" sz="1200" dirty="0">
                          <a:effectLst/>
                          <a:latin typeface="Open Sans"/>
                        </a:rPr>
                        <a:t>Almanya, Avusturya, Belçika, Fransa, Güney Kıbrıs, Hollanda, İspanya, İtalya, Malta, Portekiz, </a:t>
                      </a:r>
                      <a:r>
                        <a:rPr lang="tr-TR" sz="1200" dirty="0" smtClean="0">
                          <a:effectLst/>
                          <a:latin typeface="Open Sans"/>
                        </a:rPr>
                        <a:t>Yunanistan</a:t>
                      </a:r>
                    </a:p>
                    <a:p>
                      <a:pPr algn="just"/>
                      <a:r>
                        <a:rPr lang="tr-TR" sz="1200" dirty="0" smtClean="0">
                          <a:effectLst/>
                          <a:latin typeface="Open Sans"/>
                        </a:rPr>
                        <a:t>5.Bölge ülkeleri</a:t>
                      </a:r>
                      <a:endParaRPr lang="tr-TR" sz="1200" dirty="0">
                        <a:effectLst/>
                        <a:latin typeface="Open Sans"/>
                      </a:endParaRPr>
                    </a:p>
                  </a:txBody>
                  <a:tcPr marL="95250" marR="95250" marT="95250" marB="95250" anchor="ctr"/>
                </a:tc>
                <a:tc>
                  <a:txBody>
                    <a:bodyPr/>
                    <a:lstStyle/>
                    <a:p>
                      <a:pPr algn="just"/>
                      <a:r>
                        <a:rPr lang="tr-TR" sz="1200" dirty="0" smtClean="0">
                          <a:effectLst/>
                          <a:latin typeface="Open Sans"/>
                        </a:rPr>
                        <a:t>144</a:t>
                      </a:r>
                      <a:endParaRPr lang="tr-TR" sz="1200" dirty="0">
                        <a:effectLst/>
                        <a:latin typeface="Open Sans"/>
                      </a:endParaRPr>
                    </a:p>
                  </a:txBody>
                  <a:tcPr marL="95250" marR="95250" marT="95250" marB="95250" anchor="ctr"/>
                </a:tc>
                <a:extLst>
                  <a:ext uri="{0D108BD9-81ED-4DB2-BD59-A6C34878D82A}">
                    <a16:rowId xmlns:a16="http://schemas.microsoft.com/office/drawing/2014/main" val="10002"/>
                  </a:ext>
                </a:extLst>
              </a:tr>
              <a:tr h="237296">
                <a:tc>
                  <a:txBody>
                    <a:bodyPr/>
                    <a:lstStyle/>
                    <a:p>
                      <a:pPr algn="just"/>
                      <a:r>
                        <a:rPr lang="tr-TR" sz="1200" dirty="0">
                          <a:effectLst/>
                          <a:latin typeface="Open Sans"/>
                        </a:rPr>
                        <a:t>3. Grup Program Ülkeleri</a:t>
                      </a:r>
                    </a:p>
                  </a:txBody>
                  <a:tcPr marL="95250" marR="95250" marT="95250" marB="95250" anchor="ctr"/>
                </a:tc>
                <a:tc>
                  <a:txBody>
                    <a:bodyPr/>
                    <a:lstStyle/>
                    <a:p>
                      <a:pPr algn="just"/>
                      <a:r>
                        <a:rPr lang="tr-TR" sz="1200" dirty="0">
                          <a:effectLst/>
                          <a:latin typeface="Open Sans"/>
                        </a:rPr>
                        <a:t>Bulgaristan, Çek Cumhuriyeti, Estonya, Hırvatistan, Letonya, Litvanya, Macaristan, </a:t>
                      </a:r>
                      <a:r>
                        <a:rPr lang="tr-TR" sz="1200" dirty="0" smtClean="0">
                          <a:effectLst/>
                          <a:latin typeface="Open Sans"/>
                        </a:rPr>
                        <a:t>Kuzey Makedonya</a:t>
                      </a:r>
                      <a:r>
                        <a:rPr lang="tr-TR" sz="1200" dirty="0">
                          <a:effectLst/>
                          <a:latin typeface="Open Sans"/>
                        </a:rPr>
                        <a:t>, Polonya, Romanya, Sırbistan, Slovakya, Slovenya, Türkiye *</a:t>
                      </a:r>
                    </a:p>
                  </a:txBody>
                  <a:tcPr marL="95250" marR="95250" marT="95250" marB="95250" anchor="ctr"/>
                </a:tc>
                <a:tc>
                  <a:txBody>
                    <a:bodyPr/>
                    <a:lstStyle/>
                    <a:p>
                      <a:pPr algn="just"/>
                      <a:r>
                        <a:rPr lang="tr-TR" sz="1200" dirty="0" smtClean="0">
                          <a:effectLst/>
                          <a:latin typeface="Open Sans"/>
                        </a:rPr>
                        <a:t>126</a:t>
                      </a:r>
                      <a:endParaRPr lang="tr-TR" sz="1200" dirty="0">
                        <a:effectLst/>
                        <a:latin typeface="Open Sans"/>
                      </a:endParaRPr>
                    </a:p>
                  </a:txBody>
                  <a:tcPr marL="95250" marR="95250" marT="95250" marB="9525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73200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272808" cy="5078313"/>
          </a:xfrm>
          <a:prstGeom prst="rect">
            <a:avLst/>
          </a:prstGeom>
        </p:spPr>
        <p:txBody>
          <a:bodyPr wrap="square">
            <a:spAutoFit/>
          </a:bodyPr>
          <a:lstStyle/>
          <a:p>
            <a:r>
              <a:rPr lang="tr-TR" b="1" dirty="0">
                <a:solidFill>
                  <a:srgbClr val="FF0000"/>
                </a:solidFill>
              </a:rPr>
              <a:t>Hibe Hesaplamaları</a:t>
            </a:r>
            <a:endParaRPr lang="tr-TR" dirty="0">
              <a:solidFill>
                <a:srgbClr val="FF0000"/>
              </a:solidFill>
            </a:endParaRPr>
          </a:p>
          <a:p>
            <a:r>
              <a:rPr lang="tr-TR" dirty="0"/>
              <a:t> </a:t>
            </a:r>
          </a:p>
          <a:p>
            <a:r>
              <a:rPr lang="tr-TR" b="1" u="sng" dirty="0">
                <a:solidFill>
                  <a:srgbClr val="FF0000"/>
                </a:solidFill>
              </a:rPr>
              <a:t>Gündelik Hesaplamaları</a:t>
            </a:r>
            <a:endParaRPr lang="tr-TR" dirty="0">
              <a:solidFill>
                <a:srgbClr val="FF0000"/>
              </a:solidFill>
            </a:endParaRPr>
          </a:p>
          <a:p>
            <a:pPr marL="285750" indent="-285750">
              <a:buFont typeface="Wingdings" pitchFamily="2" charset="2"/>
              <a:buChar char="Ø"/>
            </a:pPr>
            <a:r>
              <a:rPr lang="tr-TR" dirty="0"/>
              <a:t>Personelin faaliyet süreleri ve hibeleri, faaliyet başlamadan önce tahminî olarak hesaplanır. Faaliyet sona erdikten sonra gerçekleşen kesin süreler ve hibeler tekrar </a:t>
            </a:r>
            <a:r>
              <a:rPr lang="tr-TR" dirty="0" smtClean="0"/>
              <a:t>hesaplanmalıdır.</a:t>
            </a:r>
          </a:p>
          <a:p>
            <a:endParaRPr lang="tr-TR" dirty="0" smtClean="0"/>
          </a:p>
          <a:p>
            <a:pPr marL="285750" indent="-285750">
              <a:buFont typeface="Wingdings" pitchFamily="2" charset="2"/>
              <a:buChar char="Ø"/>
            </a:pPr>
            <a:r>
              <a:rPr lang="tr-TR" dirty="0" smtClean="0"/>
              <a:t>Personelin </a:t>
            </a:r>
            <a:r>
              <a:rPr lang="tr-TR" dirty="0"/>
              <a:t>faaliyet süreleri kısmen veya tamamen </a:t>
            </a:r>
            <a:r>
              <a:rPr lang="tr-TR" dirty="0" err="1"/>
              <a:t>hibelendirilir</a:t>
            </a:r>
            <a:r>
              <a:rPr lang="tr-TR" dirty="0"/>
              <a:t> veya faaliyet tamamen </a:t>
            </a:r>
            <a:r>
              <a:rPr lang="tr-TR" dirty="0" err="1"/>
              <a:t>hibesiz</a:t>
            </a:r>
            <a:r>
              <a:rPr lang="tr-TR" dirty="0"/>
              <a:t> yani “sıfır hibeli” olarak gerçekleştirilebilir. Faaliyet süresinin kısmen </a:t>
            </a:r>
            <a:r>
              <a:rPr lang="tr-TR" dirty="0" err="1"/>
              <a:t>hibelendirilmesi</a:t>
            </a:r>
            <a:r>
              <a:rPr lang="tr-TR" dirty="0"/>
              <a:t> halinde, hibe verilecek süre personel hareketliliği için 2 günden kısa olamaz</a:t>
            </a:r>
            <a:r>
              <a:rPr lang="tr-TR" dirty="0" smtClean="0"/>
              <a:t>. </a:t>
            </a:r>
            <a:r>
              <a:rPr lang="tr-TR" dirty="0"/>
              <a:t>(İşletmelerden davet edilen personel için 1 günden kısa olamaz). </a:t>
            </a:r>
          </a:p>
          <a:p>
            <a:r>
              <a:rPr lang="tr-TR" dirty="0"/>
              <a:t> </a:t>
            </a:r>
          </a:p>
          <a:p>
            <a:r>
              <a:rPr lang="tr-TR" b="1" u="sng" dirty="0">
                <a:solidFill>
                  <a:srgbClr val="FF0000"/>
                </a:solidFill>
              </a:rPr>
              <a:t>Seyahat Gideri Hesaplamaları</a:t>
            </a:r>
            <a:endParaRPr lang="tr-TR" dirty="0">
              <a:solidFill>
                <a:srgbClr val="FF0000"/>
              </a:solidFill>
            </a:endParaRPr>
          </a:p>
          <a:p>
            <a:r>
              <a:rPr lang="tr-TR" dirty="0"/>
              <a:t>Personel hareketliliği faaliyetinden faydalanan personeline ödenecek seyahat gideri miktarı “Mesafe Hesaplayıcı” kullanılarak hesap </a:t>
            </a:r>
            <a:r>
              <a:rPr lang="tr-TR" dirty="0" smtClean="0"/>
              <a:t>edilir. </a:t>
            </a:r>
            <a:endParaRPr lang="tr-TR" dirty="0"/>
          </a:p>
        </p:txBody>
      </p:sp>
    </p:spTree>
    <p:extLst>
      <p:ext uri="{BB962C8B-B14F-4D97-AF65-F5344CB8AC3E}">
        <p14:creationId xmlns:p14="http://schemas.microsoft.com/office/powerpoint/2010/main" val="484334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532</TotalTime>
  <Words>2150</Words>
  <Application>Microsoft Office PowerPoint</Application>
  <PresentationFormat>Ekran Gösterisi (4:3)</PresentationFormat>
  <Paragraphs>267</Paragraphs>
  <Slides>38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Century Schoolbook</vt:lpstr>
      <vt:lpstr>Open Sans</vt:lpstr>
      <vt:lpstr>Wingdings</vt:lpstr>
      <vt:lpstr>Wingdings 2</vt:lpstr>
      <vt:lpstr>Cumba</vt:lpstr>
      <vt:lpstr>2023 YILI ERASMUS+ PERSONEL HAREKETLİLİĞİ BİLGİLENDİRME TOPLANTISI 17.07.2023</vt:lpstr>
      <vt:lpstr>PERSONEL DERS VERME HAREKETLİLİĞİ</vt:lpstr>
      <vt:lpstr>2021 KA131 DERS VERME PROJE BİLGİLERİ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2022 ERASMUS+ PERSONEL HAREKETLİLİĞİ</vt:lpstr>
      <vt:lpstr>PERSONEL EĞİTİM  ALMA HAREKETLİLİĞİ</vt:lpstr>
      <vt:lpstr>KA131 EĞİTİM ALMA PROJE BİLGİLERİ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ERASMUS+ PERSONEL HAREKETLİLİĞİ</dc:title>
  <dc:creator>ÖZGENÇ</dc:creator>
  <cp:lastModifiedBy>ÖZGE </cp:lastModifiedBy>
  <cp:revision>78</cp:revision>
  <dcterms:created xsi:type="dcterms:W3CDTF">2022-03-09T11:58:10Z</dcterms:created>
  <dcterms:modified xsi:type="dcterms:W3CDTF">2023-07-17T13:01:50Z</dcterms:modified>
</cp:coreProperties>
</file>